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Lst>
  <p:sldSz cy="5143500" cx="9144000"/>
  <p:notesSz cx="6858000" cy="9144000"/>
  <p:embeddedFontLst>
    <p:embeddedFont>
      <p:font typeface="Raleway"/>
      <p:regular r:id="rId150"/>
      <p:bold r:id="rId151"/>
      <p:italic r:id="rId152"/>
      <p:boldItalic r:id="rId153"/>
    </p:embeddedFont>
    <p:embeddedFont>
      <p:font typeface="Roboto Thin"/>
      <p:regular r:id="rId154"/>
      <p:bold r:id="rId155"/>
      <p:italic r:id="rId156"/>
      <p:boldItalic r:id="rId157"/>
    </p:embeddedFont>
    <p:embeddedFont>
      <p:font typeface="Roboto"/>
      <p:regular r:id="rId158"/>
      <p:bold r:id="rId159"/>
      <p:italic r:id="rId160"/>
      <p:boldItalic r:id="rId161"/>
    </p:embeddedFont>
    <p:embeddedFont>
      <p:font typeface="Roboto Medium"/>
      <p:regular r:id="rId162"/>
      <p:bold r:id="rId163"/>
      <p:italic r:id="rId164"/>
      <p:boldItalic r:id="rId165"/>
    </p:embeddedFont>
    <p:embeddedFont>
      <p:font typeface="Lato"/>
      <p:regular r:id="rId166"/>
      <p:bold r:id="rId167"/>
      <p:italic r:id="rId168"/>
      <p:boldItalic r:id="rId169"/>
    </p:embeddedFont>
    <p:embeddedFont>
      <p:font typeface="Comfortaa"/>
      <p:regular r:id="rId170"/>
      <p:bold r:id="rId1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409D8E5-1D2C-4A6C-9927-677B912F2FC6}">
  <a:tblStyle styleId="{F409D8E5-1D2C-4A6C-9927-677B912F2FC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Raleway-regular.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171" Type="http://schemas.openxmlformats.org/officeDocument/2006/relationships/font" Target="fonts/Comfortaa-bold.fntdata"/><Relationship Id="rId68" Type="http://schemas.openxmlformats.org/officeDocument/2006/relationships/slide" Target="slides/slide62.xml"/><Relationship Id="rId170" Type="http://schemas.openxmlformats.org/officeDocument/2006/relationships/font" Target="fonts/Comfortaa-regular.fntdata"/><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font" Target="fonts/RobotoMedium-boldItalic.fntdata"/><Relationship Id="rId69" Type="http://schemas.openxmlformats.org/officeDocument/2006/relationships/slide" Target="slides/slide63.xml"/><Relationship Id="rId164" Type="http://schemas.openxmlformats.org/officeDocument/2006/relationships/font" Target="fonts/RobotoMedium-italic.fntdata"/><Relationship Id="rId163" Type="http://schemas.openxmlformats.org/officeDocument/2006/relationships/font" Target="fonts/RobotoMedium-bold.fntdata"/><Relationship Id="rId162" Type="http://schemas.openxmlformats.org/officeDocument/2006/relationships/font" Target="fonts/RobotoMedium-regular.fntdata"/><Relationship Id="rId169" Type="http://schemas.openxmlformats.org/officeDocument/2006/relationships/font" Target="fonts/Lato-boldItalic.fntdata"/><Relationship Id="rId168" Type="http://schemas.openxmlformats.org/officeDocument/2006/relationships/font" Target="fonts/Lato-italic.fntdata"/><Relationship Id="rId167" Type="http://schemas.openxmlformats.org/officeDocument/2006/relationships/font" Target="fonts/Lato-bold.fntdata"/><Relationship Id="rId166" Type="http://schemas.openxmlformats.org/officeDocument/2006/relationships/font" Target="fonts/Lato-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font" Target="fonts/Roboto-boldItalic.fntdata"/><Relationship Id="rId54" Type="http://schemas.openxmlformats.org/officeDocument/2006/relationships/slide" Target="slides/slide48.xml"/><Relationship Id="rId160" Type="http://schemas.openxmlformats.org/officeDocument/2006/relationships/font" Target="fonts/Roboto-italic.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Roboto-bold.fntdata"/><Relationship Id="rId59" Type="http://schemas.openxmlformats.org/officeDocument/2006/relationships/slide" Target="slides/slide53.xml"/><Relationship Id="rId154" Type="http://schemas.openxmlformats.org/officeDocument/2006/relationships/font" Target="fonts/RobotoThin-regular.fntdata"/><Relationship Id="rId58" Type="http://schemas.openxmlformats.org/officeDocument/2006/relationships/slide" Target="slides/slide52.xml"/><Relationship Id="rId153" Type="http://schemas.openxmlformats.org/officeDocument/2006/relationships/font" Target="fonts/Raleway-boldItalic.fntdata"/><Relationship Id="rId152" Type="http://schemas.openxmlformats.org/officeDocument/2006/relationships/font" Target="fonts/Raleway-italic.fntdata"/><Relationship Id="rId151" Type="http://schemas.openxmlformats.org/officeDocument/2006/relationships/font" Target="fonts/Raleway-bold.fntdata"/><Relationship Id="rId158" Type="http://schemas.openxmlformats.org/officeDocument/2006/relationships/font" Target="fonts/Roboto-regular.fntdata"/><Relationship Id="rId157" Type="http://schemas.openxmlformats.org/officeDocument/2006/relationships/font" Target="fonts/RobotoThin-boldItalic.fntdata"/><Relationship Id="rId156" Type="http://schemas.openxmlformats.org/officeDocument/2006/relationships/font" Target="fonts/RobotoThin-italic.fntdata"/><Relationship Id="rId155" Type="http://schemas.openxmlformats.org/officeDocument/2006/relationships/font" Target="fonts/RobotoThin-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7ae6ba0eb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7ae6ba0eb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e7ae6ba0eb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e7ae6ba0eb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e7ae6ba0eb_0_1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e7ae6ba0eb_0_1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e7ae6ba0eb_0_1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e7ae6ba0eb_0_1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e7ae6ba0eb_0_1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e7ae6ba0eb_0_1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e7ae6ba0eb_0_1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e7ae6ba0eb_0_1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e51eaa3838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e51eaa3838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e7ae6ba0eb_0_1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e7ae6ba0eb_0_1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e51eaa3838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e51eaa3838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e51eaa3838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e51eaa3838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e6524201b9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e6524201b9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7ae6ba0eb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7ae6ba0eb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e6524201b9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e6524201b9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6524201b9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6524201b9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e6524201b9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e6524201b9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e6524201b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e6524201b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e7ae6ba0eb_0_1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e7ae6ba0eb_0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e7ae6ba0eb_0_1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e7ae6ba0eb_0_1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e7ae6ba0eb_0_1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e7ae6ba0eb_0_1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e7ae6ba0eb_0_1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e7ae6ba0eb_0_1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e7ae6ba0eb_0_1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e7ae6ba0eb_0_1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e7ae6ba0eb_0_1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e7ae6ba0eb_0_1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7ae6ba0eb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7ae6ba0eb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e7ae6ba0eb_0_1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e7ae6ba0eb_0_1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e7ae6ba0eb_0_1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e7ae6ba0eb_0_1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e7ae6ba0eb_0_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e7ae6ba0eb_0_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e7ae6ba0eb_0_1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e7ae6ba0eb_0_1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e7ae6ba0eb_0_1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e7ae6ba0eb_0_1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e7ae6ba0eb_0_1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e7ae6ba0eb_0_1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e6524201b9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e6524201b9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e7ae6ba0eb_0_1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e7ae6ba0eb_0_1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e7ae6ba0eb_0_1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e7ae6ba0eb_0_1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e7ae6ba0eb_0_1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e7ae6ba0eb_0_1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7ae6ba0eb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7ae6ba0eb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e7ae6ba0eb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e7ae6ba0eb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e7ae6ba0eb_0_1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e7ae6ba0eb_0_1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e7ae6ba0eb_0_1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e7ae6ba0eb_0_1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e7ae6ba0eb_0_1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e7ae6ba0eb_0_1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e7ae6ba0eb_0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e7ae6ba0eb_0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e7ae6ba0eb_0_1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e7ae6ba0eb_0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e7ae6ba0eb_0_1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e7ae6ba0eb_0_1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e6524201b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e6524201b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e7ae6ba0eb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e7ae6ba0eb_0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e7ae6ba0eb_0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e7ae6ba0eb_0_1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7ae6ba0eb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7ae6ba0eb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e7ae6ba0eb_0_1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e7ae6ba0eb_0_1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e7ae6ba0eb_0_1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e7ae6ba0eb_0_1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e7ae6ba0eb_0_1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e7ae6ba0eb_0_1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e966ed42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e966ed42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7ae6ba0eb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7ae6ba0eb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7ae6ba0eb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7ae6ba0eb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7ae6ba0eb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e7ae6ba0eb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7ae6ba0eb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7ae6ba0eb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7ae6ba0eb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7ae6ba0eb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7ae6ba0eb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e7ae6ba0eb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7ae6ba0eb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7ae6ba0eb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7ae6ba0eb_0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7ae6ba0eb_0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e7ae6ba0eb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e7ae6ba0eb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7ae6ba0eb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e7ae6ba0eb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7ae6ba0eb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e7ae6ba0eb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7ae6ba0eb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7ae6ba0eb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e7ae6ba0eb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e7ae6ba0eb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e7ae6ba0eb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e7ae6ba0eb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7ae6ba0eb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7ae6ba0eb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7ae6ba0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e7ae6ba0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7ae6ba0eb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7ae6ba0eb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51eaa383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51eaa383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e7ae6ba0eb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e7ae6ba0eb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e7ae6ba0eb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e7ae6ba0eb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7ae6ba0eb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e7ae6ba0eb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e7ae6ba0eb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e7ae6ba0eb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e7ae6ba0eb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e7ae6ba0eb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e7ae6ba0eb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e7ae6ba0eb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e51eaa383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e51eaa383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7ae6ba0eb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e7ae6ba0eb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7ae6ba0e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7ae6ba0e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e7ae6ba0eb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e7ae6ba0eb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e51eaa383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e51eaa383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e7ae6ba0eb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e7ae6ba0eb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e7ae6ba0eb_0_1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e7ae6ba0eb_0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e7ae6ba0eb_0_1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e7ae6ba0eb_0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e7ae6ba0eb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e7ae6ba0eb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e7ae6ba0eb_0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e7ae6ba0eb_0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e7ae6ba0eb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e7ae6ba0eb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e7ae6ba0eb_0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e7ae6ba0eb_0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e7ae6ba0eb_0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e7ae6ba0eb_0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7ae6ba0e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7ae6ba0e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e7ae6ba0eb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e7ae6ba0eb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e7ae6ba0eb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e7ae6ba0eb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e7ae6ba0eb_0_1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e7ae6ba0eb_0_1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e7ae6ba0eb_0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e7ae6ba0eb_0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e7ae6ba0eb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e7ae6ba0eb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e7ae6ba0eb_0_1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e7ae6ba0eb_0_1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e7ae6ba0eb_0_1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e7ae6ba0eb_0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e7ae6ba0eb_0_1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e7ae6ba0eb_0_1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e7ae6ba0eb_0_1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e7ae6ba0eb_0_1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e7ae6ba0eb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e7ae6ba0eb_0_1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7ae6ba0eb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7ae6ba0eb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e7ae6ba0eb_0_1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e7ae6ba0eb_0_1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e7ae6ba0eb_0_1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e7ae6ba0eb_0_1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e7ae6ba0eb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e7ae6ba0eb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e7ae6ba0eb_0_1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e7ae6ba0eb_0_1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e7ae6ba0eb_0_1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e7ae6ba0eb_0_1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e7ae6ba0eb_0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e7ae6ba0eb_0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e7ae6ba0eb_0_1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e7ae6ba0eb_0_1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e7ae6ba0eb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e7ae6ba0eb_0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e7ae6ba0eb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e7ae6ba0eb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e7ae6ba0eb_0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e7ae6ba0eb_0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7ae6ba0eb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7ae6ba0eb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e7ae6ba0eb_0_1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e7ae6ba0eb_0_1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e7ae6ba0eb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e7ae6ba0eb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e7ae6ba0eb_0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e7ae6ba0eb_0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e7ae6ba0eb_0_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e7ae6ba0eb_0_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e7ae6ba0eb_0_1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e7ae6ba0eb_0_1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e7ae6ba0eb_0_1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e7ae6ba0eb_0_1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e7ae6ba0eb_0_1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e7ae6ba0eb_0_1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e7ae6ba0eb_0_1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e7ae6ba0eb_0_1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e7ae6ba0eb_0_1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e7ae6ba0eb_0_1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e51eaa383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e51eaa383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7ae6ba0eb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7ae6ba0eb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e7ae6ba0eb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e7ae6ba0eb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e51eaa3838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e51eaa3838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e7ae6ba0eb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e7ae6ba0eb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e51eaa3838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e51eaa3838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e51eaa3838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e51eaa3838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e7ae6ba0eb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e7ae6ba0eb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e7ae6ba0eb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e7ae6ba0eb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e7ae6ba0eb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e7ae6ba0eb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e51eaa3838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e51eaa3838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e7ae6ba0eb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e7ae6ba0eb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7ae6ba0eb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7ae6ba0eb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e7ae6ba0eb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e7ae6ba0eb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e7ae6ba0eb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e7ae6ba0eb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e7ae6ba0eb_0_1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e7ae6ba0eb_0_1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e7ae6ba0eb_0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e7ae6ba0eb_0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e7ae6ba0eb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e7ae6ba0eb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e7ae6ba0eb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e7ae6ba0eb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e7ae6ba0eb_0_1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e7ae6ba0eb_0_1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e7ae6ba0eb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e7ae6ba0eb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e7ae6ba0eb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e7ae6ba0eb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e7ae6ba0eb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e7ae6ba0eb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latin typeface="Raleway"/>
                <a:ea typeface="Raleway"/>
                <a:cs typeface="Raleway"/>
                <a:sym typeface="Raleway"/>
              </a:rPr>
              <a:t>Confidencial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latin typeface="Raleway"/>
                <a:ea typeface="Raleway"/>
                <a:cs typeface="Raleway"/>
                <a:sym typeface="Raleway"/>
              </a:rPr>
              <a:t>Personalizado para </a:t>
            </a:r>
            <a:r>
              <a:rPr b="1" lang="es" sz="600">
                <a:latin typeface="Raleway"/>
                <a:ea typeface="Raleway"/>
                <a:cs typeface="Raleway"/>
                <a:sym typeface="Raleway"/>
              </a:rPr>
              <a:t>Nombre de la empresa</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600">
                <a:latin typeface="Raleway"/>
                <a:ea typeface="Raleway"/>
                <a:cs typeface="Raleway"/>
                <a:sym typeface="Raleway"/>
              </a:rPr>
              <a:t>Versión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solidFill>
                  <a:srgbClr val="FFFFFF"/>
                </a:solidFill>
                <a:latin typeface="Raleway"/>
                <a:ea typeface="Raleway"/>
                <a:cs typeface="Raleway"/>
                <a:sym typeface="Raleway"/>
              </a:rPr>
              <a:t>Confidencial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solidFill>
                  <a:srgbClr val="FFFFFF"/>
                </a:solidFill>
                <a:latin typeface="Raleway"/>
                <a:ea typeface="Raleway"/>
                <a:cs typeface="Raleway"/>
                <a:sym typeface="Raleway"/>
              </a:rPr>
              <a:t>Personalizado para </a:t>
            </a:r>
            <a:r>
              <a:rPr b="1" lang="es" sz="600">
                <a:solidFill>
                  <a:srgbClr val="FFFFFF"/>
                </a:solidFill>
                <a:latin typeface="Raleway"/>
                <a:ea typeface="Raleway"/>
                <a:cs typeface="Raleway"/>
                <a:sym typeface="Raleway"/>
              </a:rPr>
              <a:t>Nombre de la empresa</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600">
                <a:solidFill>
                  <a:srgbClr val="FFFFFF"/>
                </a:solidFill>
                <a:latin typeface="Raleway"/>
                <a:ea typeface="Raleway"/>
                <a:cs typeface="Raleway"/>
                <a:sym typeface="Raleway"/>
              </a:rPr>
              <a:t>Versión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s"/>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62.png"/><Relationship Id="rId4" Type="http://schemas.openxmlformats.org/officeDocument/2006/relationships/image" Target="../media/image5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20.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2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63.png"/><Relationship Id="rId4" Type="http://schemas.openxmlformats.org/officeDocument/2006/relationships/image" Target="../media/image5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7.xml"/><Relationship Id="rId3" Type="http://schemas.openxmlformats.org/officeDocument/2006/relationships/image" Target="../media/image84.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20.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5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hyperlink" Target="http://www.java2s.com/Code/Jar/j/jstl.htm" TargetMode="External"/><Relationship Id="rId4" Type="http://schemas.openxmlformats.org/officeDocument/2006/relationships/image" Target="../media/image5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6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7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6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 Id="rId3" Type="http://schemas.openxmlformats.org/officeDocument/2006/relationships/image" Target="../media/image6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7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72.png"/><Relationship Id="rId4" Type="http://schemas.openxmlformats.org/officeDocument/2006/relationships/image" Target="../media/image6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2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 Id="rId3" Type="http://schemas.openxmlformats.org/officeDocument/2006/relationships/image" Target="../media/image20.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78.png"/><Relationship Id="rId4" Type="http://schemas.openxmlformats.org/officeDocument/2006/relationships/image" Target="../media/image7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8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 Id="rId3" Type="http://schemas.openxmlformats.org/officeDocument/2006/relationships/image" Target="../media/image77.png"/><Relationship Id="rId4" Type="http://schemas.openxmlformats.org/officeDocument/2006/relationships/image" Target="../media/image7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7.xml"/><Relationship Id="rId3" Type="http://schemas.openxmlformats.org/officeDocument/2006/relationships/image" Target="../media/image8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 Id="rId3" Type="http://schemas.openxmlformats.org/officeDocument/2006/relationships/image" Target="../media/image20.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 Id="rId3" Type="http://schemas.openxmlformats.org/officeDocument/2006/relationships/image" Target="../media/image8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76.png"/><Relationship Id="rId4" Type="http://schemas.openxmlformats.org/officeDocument/2006/relationships/image" Target="../media/image75.png"/><Relationship Id="rId5" Type="http://schemas.openxmlformats.org/officeDocument/2006/relationships/image" Target="../media/image8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2.xml"/><Relationship Id="rId3" Type="http://schemas.openxmlformats.org/officeDocument/2006/relationships/image" Target="../media/image2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4.jp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5.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2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4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2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44.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49.png"/><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2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20.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60.png"/><Relationship Id="rId4" Type="http://schemas.openxmlformats.org/officeDocument/2006/relationships/image" Target="../media/image5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53.png"/><Relationship Id="rId4"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20.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2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4.xml"/><Relationship Id="rId3" Type="http://schemas.openxmlformats.org/officeDocument/2006/relationships/image" Target="../media/image3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20.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2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56.png"/><Relationship Id="rId4" Type="http://schemas.openxmlformats.org/officeDocument/2006/relationships/image" Target="../media/image5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8.xml"/><Relationship Id="rId3" Type="http://schemas.openxmlformats.org/officeDocument/2006/relationships/image" Target="../media/image6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2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57.png"/><Relationship Id="rId4" Type="http://schemas.openxmlformats.org/officeDocument/2006/relationships/image" Target="../media/image6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20.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2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64.png"/><Relationship Id="rId4" Type="http://schemas.openxmlformats.org/officeDocument/2006/relationships/image" Target="../media/image6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20.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575" y="1283800"/>
            <a:ext cx="56142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800">
                <a:solidFill>
                  <a:srgbClr val="000000"/>
                </a:solidFill>
              </a:rPr>
              <a:t>Java Empresarial</a:t>
            </a:r>
            <a:endParaRPr sz="4800">
              <a:solidFill>
                <a:srgbClr val="000000"/>
              </a:solidFill>
            </a:endParaRPr>
          </a:p>
          <a:p>
            <a:pPr indent="0" lvl="0" marL="0" rtl="0" algn="l">
              <a:spcBef>
                <a:spcPts val="0"/>
              </a:spcBef>
              <a:spcAft>
                <a:spcPts val="0"/>
              </a:spcAft>
              <a:buNone/>
            </a:pPr>
            <a:r>
              <a:rPr lang="es" sz="4800">
                <a:solidFill>
                  <a:srgbClr val="000000"/>
                </a:solidFill>
              </a:rPr>
              <a:t>Servlets y JSP</a:t>
            </a:r>
            <a:endParaRPr sz="48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7"/>
          <p:cNvSpPr/>
          <p:nvPr/>
        </p:nvSpPr>
        <p:spPr>
          <a:xfrm>
            <a:off x="7177925" y="81600"/>
            <a:ext cx="1903500" cy="4980300"/>
          </a:xfrm>
          <a:prstGeom prst="rect">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p:nvPr/>
        </p:nvSpPr>
        <p:spPr>
          <a:xfrm>
            <a:off x="90925" y="81600"/>
            <a:ext cx="1903500" cy="4980300"/>
          </a:xfrm>
          <a:prstGeom prst="rect">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txBox="1"/>
          <p:nvPr/>
        </p:nvSpPr>
        <p:spPr>
          <a:xfrm>
            <a:off x="262075" y="160400"/>
            <a:ext cx="1561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Comfortaa"/>
                <a:ea typeface="Comfortaa"/>
                <a:cs typeface="Comfortaa"/>
                <a:sym typeface="Comfortaa"/>
              </a:rPr>
              <a:t>Máquina</a:t>
            </a:r>
            <a:r>
              <a:rPr b="1" lang="es" sz="1200">
                <a:latin typeface="Comfortaa"/>
                <a:ea typeface="Comfortaa"/>
                <a:cs typeface="Comfortaa"/>
                <a:sym typeface="Comfortaa"/>
              </a:rPr>
              <a:t> Cliente</a:t>
            </a:r>
            <a:endParaRPr b="1" sz="1200">
              <a:latin typeface="Comfortaa"/>
              <a:ea typeface="Comfortaa"/>
              <a:cs typeface="Comfortaa"/>
              <a:sym typeface="Comfortaa"/>
            </a:endParaRPr>
          </a:p>
        </p:txBody>
      </p:sp>
      <p:sp>
        <p:nvSpPr>
          <p:cNvPr id="253" name="Google Shape;253;p27"/>
          <p:cNvSpPr/>
          <p:nvPr/>
        </p:nvSpPr>
        <p:spPr>
          <a:xfrm>
            <a:off x="262075" y="560600"/>
            <a:ext cx="1561200" cy="1962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txBox="1"/>
          <p:nvPr/>
        </p:nvSpPr>
        <p:spPr>
          <a:xfrm>
            <a:off x="262075" y="63360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Comfortaa"/>
                <a:ea typeface="Comfortaa"/>
                <a:cs typeface="Comfortaa"/>
                <a:sym typeface="Comfortaa"/>
              </a:rPr>
              <a:t>Navegador</a:t>
            </a:r>
            <a:endParaRPr b="1" sz="1200">
              <a:latin typeface="Comfortaa"/>
              <a:ea typeface="Comfortaa"/>
              <a:cs typeface="Comfortaa"/>
              <a:sym typeface="Comfortaa"/>
            </a:endParaRPr>
          </a:p>
        </p:txBody>
      </p:sp>
      <p:sp>
        <p:nvSpPr>
          <p:cNvPr id="255" name="Google Shape;255;p27"/>
          <p:cNvSpPr/>
          <p:nvPr/>
        </p:nvSpPr>
        <p:spPr>
          <a:xfrm>
            <a:off x="406350" y="1015875"/>
            <a:ext cx="1272600" cy="2781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HTML</a:t>
            </a:r>
            <a:endParaRPr>
              <a:solidFill>
                <a:schemeClr val="lt1"/>
              </a:solidFill>
            </a:endParaRPr>
          </a:p>
        </p:txBody>
      </p:sp>
      <p:pic>
        <p:nvPicPr>
          <p:cNvPr id="256" name="Google Shape;256;p27"/>
          <p:cNvPicPr preferRelativeResize="0"/>
          <p:nvPr/>
        </p:nvPicPr>
        <p:blipFill>
          <a:blip r:embed="rId3">
            <a:alphaModFix/>
          </a:blip>
          <a:stretch>
            <a:fillRect/>
          </a:stretch>
        </p:blipFill>
        <p:spPr>
          <a:xfrm>
            <a:off x="506713" y="1382125"/>
            <a:ext cx="1071875" cy="1071875"/>
          </a:xfrm>
          <a:prstGeom prst="rect">
            <a:avLst/>
          </a:prstGeom>
          <a:noFill/>
          <a:ln>
            <a:noFill/>
          </a:ln>
        </p:spPr>
      </p:pic>
      <p:sp>
        <p:nvSpPr>
          <p:cNvPr id="257" name="Google Shape;257;p27"/>
          <p:cNvSpPr/>
          <p:nvPr/>
        </p:nvSpPr>
        <p:spPr>
          <a:xfrm>
            <a:off x="262075" y="2905150"/>
            <a:ext cx="1561200" cy="1962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txBox="1"/>
          <p:nvPr/>
        </p:nvSpPr>
        <p:spPr>
          <a:xfrm>
            <a:off x="262050" y="304230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Comfortaa"/>
                <a:ea typeface="Comfortaa"/>
                <a:cs typeface="Comfortaa"/>
                <a:sym typeface="Comfortaa"/>
              </a:rPr>
              <a:t>Desktop</a:t>
            </a:r>
            <a:endParaRPr b="1" sz="1200">
              <a:latin typeface="Comfortaa"/>
              <a:ea typeface="Comfortaa"/>
              <a:cs typeface="Comfortaa"/>
              <a:sym typeface="Comfortaa"/>
            </a:endParaRPr>
          </a:p>
        </p:txBody>
      </p:sp>
      <p:sp>
        <p:nvSpPr>
          <p:cNvPr id="259" name="Google Shape;259;p27"/>
          <p:cNvSpPr/>
          <p:nvPr/>
        </p:nvSpPr>
        <p:spPr>
          <a:xfrm>
            <a:off x="406375" y="3411600"/>
            <a:ext cx="1272600" cy="2781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JAVA APP</a:t>
            </a:r>
            <a:endParaRPr>
              <a:solidFill>
                <a:schemeClr val="lt1"/>
              </a:solidFill>
            </a:endParaRPr>
          </a:p>
        </p:txBody>
      </p:sp>
      <p:pic>
        <p:nvPicPr>
          <p:cNvPr id="260" name="Google Shape;260;p27"/>
          <p:cNvPicPr preferRelativeResize="0"/>
          <p:nvPr/>
        </p:nvPicPr>
        <p:blipFill>
          <a:blip r:embed="rId4">
            <a:alphaModFix/>
          </a:blip>
          <a:stretch>
            <a:fillRect/>
          </a:stretch>
        </p:blipFill>
        <p:spPr>
          <a:xfrm>
            <a:off x="541725" y="3734675"/>
            <a:ext cx="1001907" cy="1071875"/>
          </a:xfrm>
          <a:prstGeom prst="rect">
            <a:avLst/>
          </a:prstGeom>
          <a:noFill/>
          <a:ln>
            <a:noFill/>
          </a:ln>
        </p:spPr>
      </p:pic>
      <p:sp>
        <p:nvSpPr>
          <p:cNvPr id="261" name="Google Shape;261;p27"/>
          <p:cNvSpPr/>
          <p:nvPr/>
        </p:nvSpPr>
        <p:spPr>
          <a:xfrm>
            <a:off x="2115975" y="81600"/>
            <a:ext cx="4940400" cy="4980300"/>
          </a:xfrm>
          <a:prstGeom prst="rect">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txBox="1"/>
          <p:nvPr/>
        </p:nvSpPr>
        <p:spPr>
          <a:xfrm>
            <a:off x="3142575" y="81600"/>
            <a:ext cx="288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Comfortaa"/>
                <a:ea typeface="Comfortaa"/>
                <a:cs typeface="Comfortaa"/>
                <a:sym typeface="Comfortaa"/>
              </a:rPr>
              <a:t>Servidor de aplicaciones</a:t>
            </a:r>
            <a:endParaRPr b="1" sz="1600">
              <a:latin typeface="Comfortaa"/>
              <a:ea typeface="Comfortaa"/>
              <a:cs typeface="Comfortaa"/>
              <a:sym typeface="Comfortaa"/>
            </a:endParaRPr>
          </a:p>
        </p:txBody>
      </p:sp>
      <p:sp>
        <p:nvSpPr>
          <p:cNvPr id="263" name="Google Shape;263;p27"/>
          <p:cNvSpPr/>
          <p:nvPr/>
        </p:nvSpPr>
        <p:spPr>
          <a:xfrm>
            <a:off x="2200200" y="451800"/>
            <a:ext cx="1488900" cy="2777700"/>
          </a:xfrm>
          <a:prstGeom prst="rect">
            <a:avLst/>
          </a:prstGeom>
          <a:solidFill>
            <a:schemeClr val="lt1"/>
          </a:solid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64" name="Google Shape;264;p27"/>
          <p:cNvSpPr/>
          <p:nvPr/>
        </p:nvSpPr>
        <p:spPr>
          <a:xfrm>
            <a:off x="3827600" y="451800"/>
            <a:ext cx="1488900" cy="2777700"/>
          </a:xfrm>
          <a:prstGeom prst="rect">
            <a:avLst/>
          </a:prstGeom>
          <a:solidFill>
            <a:schemeClr val="lt1"/>
          </a:solid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a:off x="5455000" y="451800"/>
            <a:ext cx="1488900" cy="2777700"/>
          </a:xfrm>
          <a:prstGeom prst="rect">
            <a:avLst/>
          </a:prstGeom>
          <a:solidFill>
            <a:schemeClr val="lt1"/>
          </a:solid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txBox="1"/>
          <p:nvPr/>
        </p:nvSpPr>
        <p:spPr>
          <a:xfrm>
            <a:off x="2112338" y="451800"/>
            <a:ext cx="1561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Comfortaa"/>
                <a:ea typeface="Comfortaa"/>
                <a:cs typeface="Comfortaa"/>
                <a:sym typeface="Comfortaa"/>
              </a:rPr>
              <a:t>Capa Presentación</a:t>
            </a:r>
            <a:endParaRPr b="1" sz="1200">
              <a:latin typeface="Comfortaa"/>
              <a:ea typeface="Comfortaa"/>
              <a:cs typeface="Comfortaa"/>
              <a:sym typeface="Comfortaa"/>
            </a:endParaRPr>
          </a:p>
        </p:txBody>
      </p:sp>
      <p:sp>
        <p:nvSpPr>
          <p:cNvPr id="267" name="Google Shape;267;p27"/>
          <p:cNvSpPr txBox="1"/>
          <p:nvPr/>
        </p:nvSpPr>
        <p:spPr>
          <a:xfrm>
            <a:off x="3791450" y="45180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Comfortaa"/>
                <a:ea typeface="Comfortaa"/>
                <a:cs typeface="Comfortaa"/>
                <a:sym typeface="Comfortaa"/>
              </a:rPr>
              <a:t>Capa Negocio</a:t>
            </a:r>
            <a:endParaRPr b="1" sz="1200">
              <a:latin typeface="Comfortaa"/>
              <a:ea typeface="Comfortaa"/>
              <a:cs typeface="Comfortaa"/>
              <a:sym typeface="Comfortaa"/>
            </a:endParaRPr>
          </a:p>
        </p:txBody>
      </p:sp>
      <p:sp>
        <p:nvSpPr>
          <p:cNvPr id="268" name="Google Shape;268;p27"/>
          <p:cNvSpPr txBox="1"/>
          <p:nvPr/>
        </p:nvSpPr>
        <p:spPr>
          <a:xfrm>
            <a:off x="5466625" y="451800"/>
            <a:ext cx="1561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Comfortaa"/>
                <a:ea typeface="Comfortaa"/>
                <a:cs typeface="Comfortaa"/>
                <a:sym typeface="Comfortaa"/>
              </a:rPr>
              <a:t>Capa acceso a Datos</a:t>
            </a:r>
            <a:endParaRPr b="1" sz="1200">
              <a:latin typeface="Comfortaa"/>
              <a:ea typeface="Comfortaa"/>
              <a:cs typeface="Comfortaa"/>
              <a:sym typeface="Comfortaa"/>
            </a:endParaRPr>
          </a:p>
        </p:txBody>
      </p:sp>
      <p:sp>
        <p:nvSpPr>
          <p:cNvPr id="269" name="Google Shape;269;p27"/>
          <p:cNvSpPr/>
          <p:nvPr/>
        </p:nvSpPr>
        <p:spPr>
          <a:xfrm>
            <a:off x="2308350" y="1002900"/>
            <a:ext cx="1272600" cy="278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JSP</a:t>
            </a:r>
            <a:endParaRPr>
              <a:solidFill>
                <a:schemeClr val="lt1"/>
              </a:solidFill>
            </a:endParaRPr>
          </a:p>
        </p:txBody>
      </p:sp>
      <p:sp>
        <p:nvSpPr>
          <p:cNvPr id="270" name="Google Shape;270;p27"/>
          <p:cNvSpPr/>
          <p:nvPr/>
        </p:nvSpPr>
        <p:spPr>
          <a:xfrm>
            <a:off x="2308350" y="1403000"/>
            <a:ext cx="1272600" cy="278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JSF</a:t>
            </a:r>
            <a:endParaRPr>
              <a:solidFill>
                <a:schemeClr val="lt1"/>
              </a:solidFill>
            </a:endParaRPr>
          </a:p>
        </p:txBody>
      </p:sp>
      <p:sp>
        <p:nvSpPr>
          <p:cNvPr id="271" name="Google Shape;271;p27"/>
          <p:cNvSpPr/>
          <p:nvPr/>
        </p:nvSpPr>
        <p:spPr>
          <a:xfrm>
            <a:off x="2308350" y="1803100"/>
            <a:ext cx="1272600" cy="278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SERVLETS</a:t>
            </a:r>
            <a:endParaRPr>
              <a:solidFill>
                <a:schemeClr val="lt1"/>
              </a:solidFill>
            </a:endParaRPr>
          </a:p>
        </p:txBody>
      </p:sp>
      <p:sp>
        <p:nvSpPr>
          <p:cNvPr id="272" name="Google Shape;272;p27"/>
          <p:cNvSpPr/>
          <p:nvPr/>
        </p:nvSpPr>
        <p:spPr>
          <a:xfrm>
            <a:off x="3935750" y="1073400"/>
            <a:ext cx="1272600" cy="13806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EJB</a:t>
            </a:r>
            <a:endParaRPr>
              <a:solidFill>
                <a:schemeClr val="lt1"/>
              </a:solidFill>
            </a:endParaRPr>
          </a:p>
        </p:txBody>
      </p:sp>
      <p:sp>
        <p:nvSpPr>
          <p:cNvPr id="273" name="Google Shape;273;p27"/>
          <p:cNvSpPr/>
          <p:nvPr/>
        </p:nvSpPr>
        <p:spPr>
          <a:xfrm>
            <a:off x="2328788" y="2259950"/>
            <a:ext cx="1272600" cy="431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WEB SERVICES</a:t>
            </a:r>
            <a:endParaRPr>
              <a:solidFill>
                <a:schemeClr val="lt1"/>
              </a:solidFill>
            </a:endParaRPr>
          </a:p>
        </p:txBody>
      </p:sp>
      <p:sp>
        <p:nvSpPr>
          <p:cNvPr id="274" name="Google Shape;274;p27"/>
          <p:cNvSpPr/>
          <p:nvPr/>
        </p:nvSpPr>
        <p:spPr>
          <a:xfrm>
            <a:off x="5556825" y="1015875"/>
            <a:ext cx="1272600" cy="278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JMS</a:t>
            </a:r>
            <a:endParaRPr>
              <a:solidFill>
                <a:schemeClr val="lt1"/>
              </a:solidFill>
            </a:endParaRPr>
          </a:p>
        </p:txBody>
      </p:sp>
      <p:sp>
        <p:nvSpPr>
          <p:cNvPr id="275" name="Google Shape;275;p27"/>
          <p:cNvSpPr/>
          <p:nvPr/>
        </p:nvSpPr>
        <p:spPr>
          <a:xfrm>
            <a:off x="5556838" y="1403000"/>
            <a:ext cx="1272600" cy="278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JCA</a:t>
            </a:r>
            <a:endParaRPr>
              <a:solidFill>
                <a:schemeClr val="lt1"/>
              </a:solidFill>
            </a:endParaRPr>
          </a:p>
        </p:txBody>
      </p:sp>
      <p:sp>
        <p:nvSpPr>
          <p:cNvPr id="276" name="Google Shape;276;p27"/>
          <p:cNvSpPr/>
          <p:nvPr/>
        </p:nvSpPr>
        <p:spPr>
          <a:xfrm>
            <a:off x="5556825" y="1790125"/>
            <a:ext cx="1272600" cy="278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JPA</a:t>
            </a:r>
            <a:endParaRPr>
              <a:solidFill>
                <a:schemeClr val="lt1"/>
              </a:solidFill>
            </a:endParaRPr>
          </a:p>
        </p:txBody>
      </p:sp>
      <p:sp>
        <p:nvSpPr>
          <p:cNvPr id="277" name="Google Shape;277;p27"/>
          <p:cNvSpPr/>
          <p:nvPr/>
        </p:nvSpPr>
        <p:spPr>
          <a:xfrm>
            <a:off x="5556838" y="2078200"/>
            <a:ext cx="1272600" cy="278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HIBERNATE</a:t>
            </a:r>
            <a:endParaRPr>
              <a:solidFill>
                <a:schemeClr val="lt1"/>
              </a:solidFill>
            </a:endParaRPr>
          </a:p>
        </p:txBody>
      </p:sp>
      <p:sp>
        <p:nvSpPr>
          <p:cNvPr id="278" name="Google Shape;278;p27"/>
          <p:cNvSpPr txBox="1"/>
          <p:nvPr/>
        </p:nvSpPr>
        <p:spPr>
          <a:xfrm>
            <a:off x="2184500" y="286980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FF0000"/>
                </a:solidFill>
                <a:latin typeface="Comfortaa"/>
                <a:ea typeface="Comfortaa"/>
                <a:cs typeface="Comfortaa"/>
                <a:sym typeface="Comfortaa"/>
              </a:rPr>
              <a:t>Contenedor Web</a:t>
            </a:r>
            <a:endParaRPr b="1" sz="1200">
              <a:solidFill>
                <a:srgbClr val="FF0000"/>
              </a:solidFill>
              <a:latin typeface="Comfortaa"/>
              <a:ea typeface="Comfortaa"/>
              <a:cs typeface="Comfortaa"/>
              <a:sym typeface="Comfortaa"/>
            </a:endParaRPr>
          </a:p>
        </p:txBody>
      </p:sp>
      <p:sp>
        <p:nvSpPr>
          <p:cNvPr id="279" name="Google Shape;279;p27"/>
          <p:cNvSpPr txBox="1"/>
          <p:nvPr/>
        </p:nvSpPr>
        <p:spPr>
          <a:xfrm>
            <a:off x="3819750" y="286980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FF0000"/>
                </a:solidFill>
                <a:latin typeface="Comfortaa"/>
                <a:ea typeface="Comfortaa"/>
                <a:cs typeface="Comfortaa"/>
                <a:sym typeface="Comfortaa"/>
              </a:rPr>
              <a:t>Contenedor EJB</a:t>
            </a:r>
            <a:endParaRPr b="1" sz="1200">
              <a:solidFill>
                <a:srgbClr val="FF0000"/>
              </a:solidFill>
              <a:latin typeface="Comfortaa"/>
              <a:ea typeface="Comfortaa"/>
              <a:cs typeface="Comfortaa"/>
              <a:sym typeface="Comfortaa"/>
            </a:endParaRPr>
          </a:p>
        </p:txBody>
      </p:sp>
      <p:sp>
        <p:nvSpPr>
          <p:cNvPr id="280" name="Google Shape;280;p27"/>
          <p:cNvSpPr/>
          <p:nvPr/>
        </p:nvSpPr>
        <p:spPr>
          <a:xfrm>
            <a:off x="2206425" y="3345650"/>
            <a:ext cx="4759500" cy="1610700"/>
          </a:xfrm>
          <a:prstGeom prst="rect">
            <a:avLst/>
          </a:prstGeom>
          <a:solidFill>
            <a:schemeClr val="lt1"/>
          </a:solid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txBox="1"/>
          <p:nvPr/>
        </p:nvSpPr>
        <p:spPr>
          <a:xfrm>
            <a:off x="3647850" y="33456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Comfortaa"/>
                <a:ea typeface="Comfortaa"/>
                <a:cs typeface="Comfortaa"/>
                <a:sym typeface="Comfortaa"/>
              </a:rPr>
              <a:t>Otros Servicios</a:t>
            </a:r>
            <a:endParaRPr b="1" sz="1200">
              <a:latin typeface="Comfortaa"/>
              <a:ea typeface="Comfortaa"/>
              <a:cs typeface="Comfortaa"/>
              <a:sym typeface="Comfortaa"/>
            </a:endParaRPr>
          </a:p>
        </p:txBody>
      </p:sp>
      <p:sp>
        <p:nvSpPr>
          <p:cNvPr id="282" name="Google Shape;282;p27"/>
          <p:cNvSpPr/>
          <p:nvPr/>
        </p:nvSpPr>
        <p:spPr>
          <a:xfrm>
            <a:off x="2400938" y="3670000"/>
            <a:ext cx="1272600" cy="278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JTA</a:t>
            </a:r>
            <a:endParaRPr>
              <a:solidFill>
                <a:schemeClr val="lt1"/>
              </a:solidFill>
            </a:endParaRPr>
          </a:p>
        </p:txBody>
      </p:sp>
      <p:sp>
        <p:nvSpPr>
          <p:cNvPr id="283" name="Google Shape;283;p27"/>
          <p:cNvSpPr/>
          <p:nvPr/>
        </p:nvSpPr>
        <p:spPr>
          <a:xfrm>
            <a:off x="3949863" y="3654900"/>
            <a:ext cx="1272600" cy="278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JNDI</a:t>
            </a:r>
            <a:endParaRPr>
              <a:solidFill>
                <a:schemeClr val="lt1"/>
              </a:solidFill>
            </a:endParaRPr>
          </a:p>
        </p:txBody>
      </p:sp>
      <p:sp>
        <p:nvSpPr>
          <p:cNvPr id="284" name="Google Shape;284;p27"/>
          <p:cNvSpPr/>
          <p:nvPr/>
        </p:nvSpPr>
        <p:spPr>
          <a:xfrm>
            <a:off x="5412875" y="3670000"/>
            <a:ext cx="1272600" cy="278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JAVA MAIL</a:t>
            </a:r>
            <a:endParaRPr>
              <a:solidFill>
                <a:schemeClr val="lt1"/>
              </a:solidFill>
            </a:endParaRPr>
          </a:p>
        </p:txBody>
      </p:sp>
      <p:sp>
        <p:nvSpPr>
          <p:cNvPr id="285" name="Google Shape;285;p27"/>
          <p:cNvSpPr/>
          <p:nvPr/>
        </p:nvSpPr>
        <p:spPr>
          <a:xfrm>
            <a:off x="2400938" y="4131563"/>
            <a:ext cx="1272600" cy="278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CDI</a:t>
            </a:r>
            <a:endParaRPr>
              <a:solidFill>
                <a:schemeClr val="lt1"/>
              </a:solidFill>
            </a:endParaRPr>
          </a:p>
        </p:txBody>
      </p:sp>
      <p:sp>
        <p:nvSpPr>
          <p:cNvPr id="286" name="Google Shape;286;p27"/>
          <p:cNvSpPr/>
          <p:nvPr/>
        </p:nvSpPr>
        <p:spPr>
          <a:xfrm>
            <a:off x="3949863" y="4131563"/>
            <a:ext cx="1272600" cy="278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JAAS</a:t>
            </a:r>
            <a:endParaRPr>
              <a:solidFill>
                <a:schemeClr val="lt1"/>
              </a:solidFill>
            </a:endParaRPr>
          </a:p>
        </p:txBody>
      </p:sp>
      <p:sp>
        <p:nvSpPr>
          <p:cNvPr id="287" name="Google Shape;287;p27"/>
          <p:cNvSpPr/>
          <p:nvPr/>
        </p:nvSpPr>
        <p:spPr>
          <a:xfrm>
            <a:off x="5412875" y="4131589"/>
            <a:ext cx="1272600" cy="554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MUCHOS </a:t>
            </a:r>
            <a:r>
              <a:rPr lang="es">
                <a:solidFill>
                  <a:schemeClr val="lt1"/>
                </a:solidFill>
              </a:rPr>
              <a:t>MÁS</a:t>
            </a:r>
            <a:endParaRPr>
              <a:solidFill>
                <a:schemeClr val="lt1"/>
              </a:solidFill>
            </a:endParaRPr>
          </a:p>
        </p:txBody>
      </p:sp>
      <p:sp>
        <p:nvSpPr>
          <p:cNvPr id="288" name="Google Shape;288;p27"/>
          <p:cNvSpPr txBox="1"/>
          <p:nvPr/>
        </p:nvSpPr>
        <p:spPr>
          <a:xfrm>
            <a:off x="7177925" y="81600"/>
            <a:ext cx="1903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latin typeface="Comfortaa"/>
                <a:ea typeface="Comfortaa"/>
                <a:cs typeface="Comfortaa"/>
                <a:sym typeface="Comfortaa"/>
              </a:rPr>
              <a:t>Sistema Empresarial</a:t>
            </a:r>
            <a:endParaRPr b="1" sz="1600">
              <a:latin typeface="Comfortaa"/>
              <a:ea typeface="Comfortaa"/>
              <a:cs typeface="Comfortaa"/>
              <a:sym typeface="Comfortaa"/>
            </a:endParaRPr>
          </a:p>
        </p:txBody>
      </p:sp>
      <p:sp>
        <p:nvSpPr>
          <p:cNvPr id="289" name="Google Shape;289;p27"/>
          <p:cNvSpPr/>
          <p:nvPr/>
        </p:nvSpPr>
        <p:spPr>
          <a:xfrm>
            <a:off x="7493400" y="851750"/>
            <a:ext cx="1272600" cy="7524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SISTEMAS LEGACY</a:t>
            </a:r>
            <a:endParaRPr>
              <a:solidFill>
                <a:schemeClr val="lt1"/>
              </a:solidFill>
            </a:endParaRPr>
          </a:p>
        </p:txBody>
      </p:sp>
      <p:sp>
        <p:nvSpPr>
          <p:cNvPr id="290" name="Google Shape;290;p27"/>
          <p:cNvSpPr/>
          <p:nvPr/>
        </p:nvSpPr>
        <p:spPr>
          <a:xfrm>
            <a:off x="7493375" y="1841050"/>
            <a:ext cx="1272600" cy="7524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ERP</a:t>
            </a:r>
            <a:endParaRPr>
              <a:solidFill>
                <a:schemeClr val="lt1"/>
              </a:solidFill>
            </a:endParaRPr>
          </a:p>
        </p:txBody>
      </p:sp>
      <p:sp>
        <p:nvSpPr>
          <p:cNvPr id="291" name="Google Shape;291;p27"/>
          <p:cNvSpPr/>
          <p:nvPr/>
        </p:nvSpPr>
        <p:spPr>
          <a:xfrm>
            <a:off x="7493375" y="2905150"/>
            <a:ext cx="1272600" cy="7524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BASE DE DATOS</a:t>
            </a:r>
            <a:endParaRPr>
              <a:solidFill>
                <a:schemeClr val="lt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pic>
        <p:nvPicPr>
          <p:cNvPr id="1202" name="Google Shape;1202;p117"/>
          <p:cNvPicPr preferRelativeResize="0"/>
          <p:nvPr/>
        </p:nvPicPr>
        <p:blipFill>
          <a:blip r:embed="rId3">
            <a:alphaModFix/>
          </a:blip>
          <a:stretch>
            <a:fillRect/>
          </a:stretch>
        </p:blipFill>
        <p:spPr>
          <a:xfrm>
            <a:off x="180975" y="328613"/>
            <a:ext cx="8782050" cy="4486275"/>
          </a:xfrm>
          <a:prstGeom prst="rect">
            <a:avLst/>
          </a:prstGeom>
          <a:noFill/>
          <a:ln>
            <a:noFill/>
          </a:ln>
        </p:spPr>
      </p:pic>
      <p:pic>
        <p:nvPicPr>
          <p:cNvPr id="1203" name="Google Shape;1203;p117"/>
          <p:cNvPicPr preferRelativeResize="0"/>
          <p:nvPr/>
        </p:nvPicPr>
        <p:blipFill>
          <a:blip r:embed="rId4">
            <a:alphaModFix/>
          </a:blip>
          <a:stretch>
            <a:fillRect/>
          </a:stretch>
        </p:blipFill>
        <p:spPr>
          <a:xfrm>
            <a:off x="2762250" y="1857375"/>
            <a:ext cx="3924300" cy="1733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2"/>
                                        </p:tgtEl>
                                        <p:attrNameLst>
                                          <p:attrName>style.visibility</p:attrName>
                                        </p:attrNameLst>
                                      </p:cBhvr>
                                      <p:to>
                                        <p:strVal val="visible"/>
                                      </p:to>
                                    </p:set>
                                    <p:animEffect filter="fade" transition="in">
                                      <p:cBhvr>
                                        <p:cTn dur="1000"/>
                                        <p:tgtEl>
                                          <p:spTgt spid="1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3"/>
                                        </p:tgtEl>
                                        <p:attrNameLst>
                                          <p:attrName>style.visibility</p:attrName>
                                        </p:attrNameLst>
                                      </p:cBhvr>
                                      <p:to>
                                        <p:strVal val="visible"/>
                                      </p:to>
                                    </p:set>
                                    <p:animEffect filter="fade" transition="in">
                                      <p:cBhvr>
                                        <p:cTn dur="1000"/>
                                        <p:tgtEl>
                                          <p:spTgt spid="1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Elementos de scripting JSP</a:t>
            </a:r>
            <a:endParaRPr/>
          </a:p>
        </p:txBody>
      </p:sp>
      <p:graphicFrame>
        <p:nvGraphicFramePr>
          <p:cNvPr id="1209" name="Google Shape;1209;p118"/>
          <p:cNvGraphicFramePr/>
          <p:nvPr/>
        </p:nvGraphicFramePr>
        <p:xfrm>
          <a:off x="952500" y="2445300"/>
          <a:ext cx="3000000" cy="3000000"/>
        </p:xfrm>
        <a:graphic>
          <a:graphicData uri="http://schemas.openxmlformats.org/drawingml/2006/table">
            <a:tbl>
              <a:tblPr>
                <a:noFill/>
                <a:tableStyleId>{F409D8E5-1D2C-4A6C-9927-677B912F2FC6}</a:tableStyleId>
              </a:tblPr>
              <a:tblGrid>
                <a:gridCol w="3619500"/>
                <a:gridCol w="3619500"/>
              </a:tblGrid>
              <a:tr h="381000">
                <a:tc>
                  <a:txBody>
                    <a:bodyPr/>
                    <a:lstStyle/>
                    <a:p>
                      <a:pPr indent="0" lvl="0" marL="0" rtl="0" algn="ctr">
                        <a:spcBef>
                          <a:spcPts val="0"/>
                        </a:spcBef>
                        <a:spcAft>
                          <a:spcPts val="0"/>
                        </a:spcAft>
                        <a:buNone/>
                      </a:pPr>
                      <a:r>
                        <a:rPr b="1" lang="es">
                          <a:solidFill>
                            <a:schemeClr val="lt1"/>
                          </a:solidFill>
                        </a:rPr>
                        <a:t>ELEMENTO</a:t>
                      </a:r>
                      <a:endParaRPr b="1">
                        <a:solidFill>
                          <a:schemeClr val="lt1"/>
                        </a:solidFill>
                      </a:endParaRPr>
                    </a:p>
                  </a:txBody>
                  <a:tcPr marT="91425" marB="91425" marR="91425" marL="91425">
                    <a:solidFill>
                      <a:srgbClr val="0000FF"/>
                    </a:solidFill>
                  </a:tcPr>
                </a:tc>
                <a:tc>
                  <a:txBody>
                    <a:bodyPr/>
                    <a:lstStyle/>
                    <a:p>
                      <a:pPr indent="0" lvl="0" marL="0" rtl="0" algn="ctr">
                        <a:spcBef>
                          <a:spcPts val="0"/>
                        </a:spcBef>
                        <a:spcAft>
                          <a:spcPts val="0"/>
                        </a:spcAft>
                        <a:buNone/>
                      </a:pPr>
                      <a:r>
                        <a:rPr b="1" lang="es">
                          <a:solidFill>
                            <a:schemeClr val="lt1"/>
                          </a:solidFill>
                        </a:rPr>
                        <a:t>SINTAXIS</a:t>
                      </a:r>
                      <a:endParaRPr b="1">
                        <a:solidFill>
                          <a:schemeClr val="lt1"/>
                        </a:solidFill>
                      </a:endParaRPr>
                    </a:p>
                  </a:txBody>
                  <a:tcPr marT="91425" marB="91425" marR="91425" marL="91425">
                    <a:solidFill>
                      <a:srgbClr val="0000FF"/>
                    </a:solidFill>
                  </a:tcPr>
                </a:tc>
              </a:tr>
              <a:tr h="381000">
                <a:tc>
                  <a:txBody>
                    <a:bodyPr/>
                    <a:lstStyle/>
                    <a:p>
                      <a:pPr indent="0" lvl="0" marL="0" marR="0" rtl="0" algn="ctr">
                        <a:lnSpc>
                          <a:spcPct val="100000"/>
                        </a:lnSpc>
                        <a:spcBef>
                          <a:spcPts val="0"/>
                        </a:spcBef>
                        <a:spcAft>
                          <a:spcPts val="0"/>
                        </a:spcAft>
                        <a:buNone/>
                      </a:pPr>
                      <a:r>
                        <a:rPr lang="es"/>
                        <a:t>Expresión</a:t>
                      </a:r>
                      <a:endParaRPr/>
                    </a:p>
                  </a:txBody>
                  <a:tcPr marT="91425" marB="91425" marR="91425" marL="91425"/>
                </a:tc>
                <a:tc>
                  <a:txBody>
                    <a:bodyPr/>
                    <a:lstStyle/>
                    <a:p>
                      <a:pPr indent="0" lvl="0" marL="0" marR="0" rtl="0" algn="ctr">
                        <a:lnSpc>
                          <a:spcPct val="100000"/>
                        </a:lnSpc>
                        <a:spcBef>
                          <a:spcPts val="0"/>
                        </a:spcBef>
                        <a:spcAft>
                          <a:spcPts val="0"/>
                        </a:spcAft>
                        <a:buNone/>
                      </a:pPr>
                      <a:r>
                        <a:rPr lang="es"/>
                        <a:t>&lt;%= alguna expresión java  %&gt;</a:t>
                      </a:r>
                      <a:endParaRPr/>
                    </a:p>
                  </a:txBody>
                  <a:tcPr marT="91425" marB="91425" marR="91425" marL="91425"/>
                </a:tc>
              </a:tr>
              <a:tr h="381000">
                <a:tc>
                  <a:txBody>
                    <a:bodyPr/>
                    <a:lstStyle/>
                    <a:p>
                      <a:pPr indent="0" lvl="0" marL="0" rtl="0" algn="ctr">
                        <a:spcBef>
                          <a:spcPts val="0"/>
                        </a:spcBef>
                        <a:spcAft>
                          <a:spcPts val="0"/>
                        </a:spcAft>
                        <a:buNone/>
                      </a:pPr>
                      <a:r>
                        <a:rPr lang="es"/>
                        <a:t>Scriptlet</a:t>
                      </a:r>
                      <a:endParaRPr/>
                    </a:p>
                  </a:txBody>
                  <a:tcPr marT="91425" marB="91425" marR="91425" marL="91425"/>
                </a:tc>
                <a:tc>
                  <a:txBody>
                    <a:bodyPr/>
                    <a:lstStyle/>
                    <a:p>
                      <a:pPr indent="0" lvl="0" marL="0" rtl="0" algn="ctr">
                        <a:spcBef>
                          <a:spcPts val="0"/>
                        </a:spcBef>
                        <a:spcAft>
                          <a:spcPts val="0"/>
                        </a:spcAft>
                        <a:buNone/>
                      </a:pPr>
                      <a:r>
                        <a:rPr lang="es">
                          <a:solidFill>
                            <a:srgbClr val="FF9900"/>
                          </a:solidFill>
                        </a:rPr>
                        <a:t>&lt;%</a:t>
                      </a:r>
                      <a:r>
                        <a:rPr lang="es"/>
                        <a:t> código java, 1 o muchas líneas </a:t>
                      </a:r>
                      <a:r>
                        <a:rPr lang="es">
                          <a:solidFill>
                            <a:srgbClr val="FF9900"/>
                          </a:solidFill>
                        </a:rPr>
                        <a:t>%&gt;</a:t>
                      </a:r>
                      <a:endParaRPr>
                        <a:solidFill>
                          <a:srgbClr val="FF9900"/>
                        </a:solidFill>
                      </a:endParaRPr>
                    </a:p>
                  </a:txBody>
                  <a:tcPr marT="91425" marB="91425" marR="91425" marL="91425"/>
                </a:tc>
              </a:tr>
              <a:tr h="381000">
                <a:tc>
                  <a:txBody>
                    <a:bodyPr/>
                    <a:lstStyle/>
                    <a:p>
                      <a:pPr indent="0" lvl="0" marL="0" rtl="0" algn="ctr">
                        <a:spcBef>
                          <a:spcPts val="0"/>
                        </a:spcBef>
                        <a:spcAft>
                          <a:spcPts val="0"/>
                        </a:spcAft>
                        <a:buNone/>
                      </a:pPr>
                      <a:r>
                        <a:rPr lang="es"/>
                        <a:t>Declaración</a:t>
                      </a:r>
                      <a:endParaRPr/>
                    </a:p>
                  </a:txBody>
                  <a:tcPr marT="91425" marB="91425" marR="91425" marL="91425">
                    <a:solidFill>
                      <a:srgbClr val="9900FF"/>
                    </a:solidFill>
                  </a:tcPr>
                </a:tc>
                <a:tc>
                  <a:txBody>
                    <a:bodyPr/>
                    <a:lstStyle/>
                    <a:p>
                      <a:pPr indent="0" lvl="0" marL="0" rtl="0" algn="ctr">
                        <a:spcBef>
                          <a:spcPts val="0"/>
                        </a:spcBef>
                        <a:spcAft>
                          <a:spcPts val="0"/>
                        </a:spcAft>
                        <a:buNone/>
                      </a:pPr>
                      <a:r>
                        <a:rPr lang="es">
                          <a:solidFill>
                            <a:srgbClr val="FF9900"/>
                          </a:solidFill>
                        </a:rPr>
                        <a:t>&lt;%!</a:t>
                      </a:r>
                      <a:r>
                        <a:rPr lang="es"/>
                        <a:t> declaración de variable o método </a:t>
                      </a:r>
                      <a:r>
                        <a:rPr lang="es">
                          <a:solidFill>
                            <a:srgbClr val="FF9900"/>
                          </a:solidFill>
                        </a:rPr>
                        <a:t>%&gt;</a:t>
                      </a:r>
                      <a:endParaRPr>
                        <a:solidFill>
                          <a:srgbClr val="FF9900"/>
                        </a:solidFill>
                      </a:endParaRPr>
                    </a:p>
                  </a:txBody>
                  <a:tcPr marT="91425" marB="91425" marR="91425" marL="91425">
                    <a:solidFill>
                      <a:srgbClr val="9900FF"/>
                    </a:solidFill>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pic>
        <p:nvPicPr>
          <p:cNvPr id="1214" name="Google Shape;1214;p119"/>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1215" name="Google Shape;1215;p119"/>
          <p:cNvSpPr txBox="1"/>
          <p:nvPr/>
        </p:nvSpPr>
        <p:spPr>
          <a:xfrm>
            <a:off x="816863" y="332638"/>
            <a:ext cx="727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generar un JSP y mostrar un ejemplo con declaracion.</a:t>
            </a:r>
            <a:endParaRPr b="1" sz="1300">
              <a:solidFill>
                <a:schemeClr val="lt1"/>
              </a:solidFill>
              <a:latin typeface="Comfortaa"/>
              <a:ea typeface="Comfortaa"/>
              <a:cs typeface="Comfortaa"/>
              <a:sym typeface="Comfortaa"/>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pic>
        <p:nvPicPr>
          <p:cNvPr id="1220" name="Google Shape;1220;p120"/>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1221" name="Google Shape;1221;p120"/>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20"/>
          <p:cNvSpPr txBox="1"/>
          <p:nvPr/>
        </p:nvSpPr>
        <p:spPr>
          <a:xfrm>
            <a:off x="5158175" y="330350"/>
            <a:ext cx="2564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 </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aprendido cómo utilizar declaracion en un JSP.</a:t>
            </a:r>
            <a:endParaRPr b="1" sz="1300">
              <a:solidFill>
                <a:schemeClr val="lt1"/>
              </a:solidFill>
              <a:latin typeface="Comfortaa"/>
              <a:ea typeface="Comfortaa"/>
              <a:cs typeface="Comfortaa"/>
              <a:sym typeface="Comfortaa"/>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pic>
        <p:nvPicPr>
          <p:cNvPr id="1227" name="Google Shape;1227;p121"/>
          <p:cNvPicPr preferRelativeResize="0"/>
          <p:nvPr/>
        </p:nvPicPr>
        <p:blipFill>
          <a:blip r:embed="rId3">
            <a:alphaModFix/>
          </a:blip>
          <a:stretch>
            <a:fillRect/>
          </a:stretch>
        </p:blipFill>
        <p:spPr>
          <a:xfrm>
            <a:off x="900113" y="695325"/>
            <a:ext cx="7343775" cy="3752850"/>
          </a:xfrm>
          <a:prstGeom prst="rect">
            <a:avLst/>
          </a:prstGeom>
          <a:noFill/>
          <a:ln>
            <a:noFill/>
          </a:ln>
        </p:spPr>
      </p:pic>
      <p:pic>
        <p:nvPicPr>
          <p:cNvPr id="1228" name="Google Shape;1228;p121"/>
          <p:cNvPicPr preferRelativeResize="0"/>
          <p:nvPr/>
        </p:nvPicPr>
        <p:blipFill>
          <a:blip r:embed="rId4">
            <a:alphaModFix/>
          </a:blip>
          <a:stretch>
            <a:fillRect/>
          </a:stretch>
        </p:blipFill>
        <p:spPr>
          <a:xfrm>
            <a:off x="2000250" y="2071688"/>
            <a:ext cx="5448300" cy="1304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7"/>
                                        </p:tgtEl>
                                        <p:attrNameLst>
                                          <p:attrName>style.visibility</p:attrName>
                                        </p:attrNameLst>
                                      </p:cBhvr>
                                      <p:to>
                                        <p:strVal val="visible"/>
                                      </p:to>
                                    </p:set>
                                    <p:animEffect filter="fade" transition="in">
                                      <p:cBhvr>
                                        <p:cTn dur="1000"/>
                                        <p:tgtEl>
                                          <p:spTgt spid="1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8"/>
                                        </p:tgtEl>
                                        <p:attrNameLst>
                                          <p:attrName>style.visibility</p:attrName>
                                        </p:attrNameLst>
                                      </p:cBhvr>
                                      <p:to>
                                        <p:strVal val="visible"/>
                                      </p:to>
                                    </p:set>
                                    <p:animEffect filter="fade" transition="in">
                                      <p:cBhvr>
                                        <p:cTn dur="1000"/>
                                        <p:tgtEl>
                                          <p:spTgt spid="1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22"/>
          <p:cNvSpPr txBox="1"/>
          <p:nvPr>
            <p:ph type="title"/>
          </p:nvPr>
        </p:nvSpPr>
        <p:spPr>
          <a:xfrm>
            <a:off x="729450" y="2056375"/>
            <a:ext cx="6042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JSTL</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2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Que es JSTL</a:t>
            </a:r>
            <a:endParaRPr/>
          </a:p>
        </p:txBody>
      </p:sp>
      <p:sp>
        <p:nvSpPr>
          <p:cNvPr id="1239" name="Google Shape;1239;p123"/>
          <p:cNvSpPr txBox="1"/>
          <p:nvPr/>
        </p:nvSpPr>
        <p:spPr>
          <a:xfrm>
            <a:off x="819175" y="2165388"/>
            <a:ext cx="7273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latin typeface="Comfortaa"/>
                <a:ea typeface="Comfortaa"/>
                <a:cs typeface="Comfortaa"/>
                <a:sym typeface="Comfortaa"/>
              </a:rPr>
              <a:t>Es una </a:t>
            </a:r>
            <a:r>
              <a:rPr b="1" lang="es" sz="1300">
                <a:latin typeface="Comfortaa"/>
                <a:ea typeface="Comfortaa"/>
                <a:cs typeface="Comfortaa"/>
                <a:sym typeface="Comfortaa"/>
              </a:rPr>
              <a:t>librería</a:t>
            </a:r>
            <a:r>
              <a:rPr b="1" lang="es" sz="1300">
                <a:latin typeface="Comfortaa"/>
                <a:ea typeface="Comfortaa"/>
                <a:cs typeface="Comfortaa"/>
                <a:sym typeface="Comfortaa"/>
              </a:rPr>
              <a:t> con un conjunto de etiquetas o tags que facilitan el trabajo de las vistas.</a:t>
            </a:r>
            <a:endParaRPr b="1" sz="1300">
              <a:latin typeface="Comfortaa"/>
              <a:ea typeface="Comfortaa"/>
              <a:cs typeface="Comfortaa"/>
              <a:sym typeface="Comfortaa"/>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24"/>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Java Server Page</a:t>
            </a:r>
            <a:endParaRPr b="1" sz="1900">
              <a:latin typeface="Lato"/>
              <a:ea typeface="Lato"/>
              <a:cs typeface="Lato"/>
              <a:sym typeface="Lato"/>
            </a:endParaRPr>
          </a:p>
        </p:txBody>
      </p:sp>
      <p:sp>
        <p:nvSpPr>
          <p:cNvPr id="1245" name="Google Shape;1245;p124"/>
          <p:cNvSpPr/>
          <p:nvPr/>
        </p:nvSpPr>
        <p:spPr>
          <a:xfrm>
            <a:off x="3450500" y="1382550"/>
            <a:ext cx="2442600" cy="3366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24"/>
          <p:cNvSpPr txBox="1"/>
          <p:nvPr/>
        </p:nvSpPr>
        <p:spPr>
          <a:xfrm>
            <a:off x="4329200" y="1539800"/>
            <a:ext cx="685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chemeClr val="lt1"/>
                </a:solidFill>
                <a:latin typeface="Lato"/>
                <a:ea typeface="Lato"/>
                <a:cs typeface="Lato"/>
                <a:sym typeface="Lato"/>
              </a:rPr>
              <a:t>JSP</a:t>
            </a:r>
            <a:endParaRPr b="1" sz="2200">
              <a:solidFill>
                <a:schemeClr val="lt1"/>
              </a:solidFill>
              <a:latin typeface="Lato"/>
              <a:ea typeface="Lato"/>
              <a:cs typeface="Lato"/>
              <a:sym typeface="Lato"/>
            </a:endParaRPr>
          </a:p>
          <a:p>
            <a:pPr indent="0" lvl="0" marL="0" rtl="0" algn="l">
              <a:spcBef>
                <a:spcPts val="0"/>
              </a:spcBef>
              <a:spcAft>
                <a:spcPts val="0"/>
              </a:spcAft>
              <a:buNone/>
            </a:pPr>
            <a:r>
              <a:t/>
            </a:r>
            <a:endParaRPr b="1" sz="2200">
              <a:solidFill>
                <a:schemeClr val="lt1"/>
              </a:solidFill>
              <a:latin typeface="Lato"/>
              <a:ea typeface="Lato"/>
              <a:cs typeface="Lato"/>
              <a:sym typeface="Lato"/>
            </a:endParaRPr>
          </a:p>
        </p:txBody>
      </p:sp>
      <p:sp>
        <p:nvSpPr>
          <p:cNvPr id="1247" name="Google Shape;1247;p124"/>
          <p:cNvSpPr/>
          <p:nvPr/>
        </p:nvSpPr>
        <p:spPr>
          <a:xfrm>
            <a:off x="3716550" y="2112225"/>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&lt;html&gt;</a:t>
            </a:r>
            <a:endParaRPr/>
          </a:p>
        </p:txBody>
      </p:sp>
      <p:sp>
        <p:nvSpPr>
          <p:cNvPr id="1248" name="Google Shape;1248;p124"/>
          <p:cNvSpPr/>
          <p:nvPr/>
        </p:nvSpPr>
        <p:spPr>
          <a:xfrm>
            <a:off x="3716550" y="2571750"/>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&lt;body&gt;</a:t>
            </a:r>
            <a:endParaRPr/>
          </a:p>
        </p:txBody>
      </p:sp>
      <p:sp>
        <p:nvSpPr>
          <p:cNvPr id="1249" name="Google Shape;1249;p124"/>
          <p:cNvSpPr/>
          <p:nvPr/>
        </p:nvSpPr>
        <p:spPr>
          <a:xfrm>
            <a:off x="3716450" y="3031275"/>
            <a:ext cx="1910700" cy="4113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&lt;%int numero=8%&gt;</a:t>
            </a:r>
            <a:endParaRPr/>
          </a:p>
        </p:txBody>
      </p:sp>
      <p:sp>
        <p:nvSpPr>
          <p:cNvPr id="1250" name="Google Shape;1250;p124"/>
          <p:cNvSpPr/>
          <p:nvPr/>
        </p:nvSpPr>
        <p:spPr>
          <a:xfrm>
            <a:off x="3716550" y="3490800"/>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&lt;/body&gt;</a:t>
            </a:r>
            <a:endParaRPr/>
          </a:p>
        </p:txBody>
      </p:sp>
      <p:sp>
        <p:nvSpPr>
          <p:cNvPr id="1251" name="Google Shape;1251;p124"/>
          <p:cNvSpPr/>
          <p:nvPr/>
        </p:nvSpPr>
        <p:spPr>
          <a:xfrm>
            <a:off x="3716450" y="3950325"/>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&lt;/html&gt;</a:t>
            </a:r>
            <a:endParaRPr/>
          </a:p>
        </p:txBody>
      </p:sp>
      <p:sp>
        <p:nvSpPr>
          <p:cNvPr id="1252" name="Google Shape;1252;p124"/>
          <p:cNvSpPr txBox="1"/>
          <p:nvPr/>
        </p:nvSpPr>
        <p:spPr>
          <a:xfrm>
            <a:off x="867550" y="2834700"/>
            <a:ext cx="97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HTML</a:t>
            </a:r>
            <a:endParaRPr b="1" sz="1800">
              <a:latin typeface="Lato"/>
              <a:ea typeface="Lato"/>
              <a:cs typeface="Lato"/>
              <a:sym typeface="Lato"/>
            </a:endParaRPr>
          </a:p>
        </p:txBody>
      </p:sp>
      <p:cxnSp>
        <p:nvCxnSpPr>
          <p:cNvPr id="1253" name="Google Shape;1253;p124"/>
          <p:cNvCxnSpPr>
            <a:stCxn id="1252" idx="3"/>
            <a:endCxn id="1247" idx="1"/>
          </p:cNvCxnSpPr>
          <p:nvPr/>
        </p:nvCxnSpPr>
        <p:spPr>
          <a:xfrm flipH="1" rot="10800000">
            <a:off x="1846150" y="2317950"/>
            <a:ext cx="1870500" cy="747600"/>
          </a:xfrm>
          <a:prstGeom prst="straightConnector1">
            <a:avLst/>
          </a:prstGeom>
          <a:noFill/>
          <a:ln cap="flat" cmpd="sng" w="9525">
            <a:solidFill>
              <a:schemeClr val="dk2"/>
            </a:solidFill>
            <a:prstDash val="solid"/>
            <a:round/>
            <a:headEnd len="med" w="med" type="none"/>
            <a:tailEnd len="med" w="med" type="triangle"/>
          </a:ln>
        </p:spPr>
      </p:cxnSp>
      <p:cxnSp>
        <p:nvCxnSpPr>
          <p:cNvPr id="1254" name="Google Shape;1254;p124"/>
          <p:cNvCxnSpPr>
            <a:stCxn id="1252" idx="3"/>
            <a:endCxn id="1248" idx="1"/>
          </p:cNvCxnSpPr>
          <p:nvPr/>
        </p:nvCxnSpPr>
        <p:spPr>
          <a:xfrm flipH="1" rot="10800000">
            <a:off x="1846150" y="2777250"/>
            <a:ext cx="1870500" cy="288300"/>
          </a:xfrm>
          <a:prstGeom prst="straightConnector1">
            <a:avLst/>
          </a:prstGeom>
          <a:noFill/>
          <a:ln cap="flat" cmpd="sng" w="9525">
            <a:solidFill>
              <a:schemeClr val="dk2"/>
            </a:solidFill>
            <a:prstDash val="solid"/>
            <a:round/>
            <a:headEnd len="med" w="med" type="none"/>
            <a:tailEnd len="med" w="med" type="triangle"/>
          </a:ln>
        </p:spPr>
      </p:cxnSp>
      <p:cxnSp>
        <p:nvCxnSpPr>
          <p:cNvPr id="1255" name="Google Shape;1255;p124"/>
          <p:cNvCxnSpPr>
            <a:stCxn id="1252" idx="3"/>
            <a:endCxn id="1250" idx="1"/>
          </p:cNvCxnSpPr>
          <p:nvPr/>
        </p:nvCxnSpPr>
        <p:spPr>
          <a:xfrm>
            <a:off x="1846150" y="3065550"/>
            <a:ext cx="1870500" cy="630900"/>
          </a:xfrm>
          <a:prstGeom prst="straightConnector1">
            <a:avLst/>
          </a:prstGeom>
          <a:noFill/>
          <a:ln cap="flat" cmpd="sng" w="9525">
            <a:solidFill>
              <a:schemeClr val="dk2"/>
            </a:solidFill>
            <a:prstDash val="solid"/>
            <a:round/>
            <a:headEnd len="med" w="med" type="none"/>
            <a:tailEnd len="med" w="med" type="triangle"/>
          </a:ln>
        </p:spPr>
      </p:cxnSp>
      <p:cxnSp>
        <p:nvCxnSpPr>
          <p:cNvPr id="1256" name="Google Shape;1256;p124"/>
          <p:cNvCxnSpPr>
            <a:stCxn id="1252" idx="3"/>
            <a:endCxn id="1251" idx="1"/>
          </p:cNvCxnSpPr>
          <p:nvPr/>
        </p:nvCxnSpPr>
        <p:spPr>
          <a:xfrm>
            <a:off x="1846150" y="3065550"/>
            <a:ext cx="1870200" cy="1090500"/>
          </a:xfrm>
          <a:prstGeom prst="straightConnector1">
            <a:avLst/>
          </a:prstGeom>
          <a:noFill/>
          <a:ln cap="flat" cmpd="sng" w="9525">
            <a:solidFill>
              <a:schemeClr val="dk2"/>
            </a:solidFill>
            <a:prstDash val="solid"/>
            <a:round/>
            <a:headEnd len="med" w="med" type="none"/>
            <a:tailEnd len="med" w="med" type="triangle"/>
          </a:ln>
        </p:spPr>
      </p:cxnSp>
      <p:sp>
        <p:nvSpPr>
          <p:cNvPr id="1257" name="Google Shape;1257;p124"/>
          <p:cNvSpPr txBox="1"/>
          <p:nvPr/>
        </p:nvSpPr>
        <p:spPr>
          <a:xfrm>
            <a:off x="7425025" y="3006075"/>
            <a:ext cx="145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SCRIPTLES</a:t>
            </a:r>
            <a:endParaRPr b="1" sz="1800">
              <a:latin typeface="Lato"/>
              <a:ea typeface="Lato"/>
              <a:cs typeface="Lato"/>
              <a:sym typeface="Lato"/>
            </a:endParaRPr>
          </a:p>
        </p:txBody>
      </p:sp>
      <p:cxnSp>
        <p:nvCxnSpPr>
          <p:cNvPr id="1258" name="Google Shape;1258;p124"/>
          <p:cNvCxnSpPr>
            <a:endCxn id="1249" idx="3"/>
          </p:cNvCxnSpPr>
          <p:nvPr/>
        </p:nvCxnSpPr>
        <p:spPr>
          <a:xfrm rot="10800000">
            <a:off x="5627150" y="3236925"/>
            <a:ext cx="1870200" cy="0"/>
          </a:xfrm>
          <a:prstGeom prst="straightConnector1">
            <a:avLst/>
          </a:prstGeom>
          <a:noFill/>
          <a:ln cap="flat" cmpd="sng" w="9525">
            <a:solidFill>
              <a:schemeClr val="dk2"/>
            </a:solidFill>
            <a:prstDash val="solid"/>
            <a:round/>
            <a:headEnd len="med" w="med" type="none"/>
            <a:tailEnd len="med" w="med" type="triangle"/>
          </a:ln>
        </p:spPr>
      </p:cxnSp>
      <p:pic>
        <p:nvPicPr>
          <p:cNvPr id="1259" name="Google Shape;1259;p124"/>
          <p:cNvPicPr preferRelativeResize="0"/>
          <p:nvPr/>
        </p:nvPicPr>
        <p:blipFill>
          <a:blip r:embed="rId3">
            <a:alphaModFix/>
          </a:blip>
          <a:stretch>
            <a:fillRect/>
          </a:stretch>
        </p:blipFill>
        <p:spPr>
          <a:xfrm>
            <a:off x="7242324" y="3490800"/>
            <a:ext cx="1641897" cy="1090497"/>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25"/>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JSTL</a:t>
            </a:r>
            <a:endParaRPr b="1" sz="1900">
              <a:latin typeface="Lato"/>
              <a:ea typeface="Lato"/>
              <a:cs typeface="Lato"/>
              <a:sym typeface="Lato"/>
            </a:endParaRPr>
          </a:p>
        </p:txBody>
      </p:sp>
      <p:sp>
        <p:nvSpPr>
          <p:cNvPr id="1265" name="Google Shape;1265;p125"/>
          <p:cNvSpPr/>
          <p:nvPr/>
        </p:nvSpPr>
        <p:spPr>
          <a:xfrm>
            <a:off x="3450500" y="1382550"/>
            <a:ext cx="2442600" cy="3366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25"/>
          <p:cNvSpPr txBox="1"/>
          <p:nvPr/>
        </p:nvSpPr>
        <p:spPr>
          <a:xfrm>
            <a:off x="4329200" y="1539800"/>
            <a:ext cx="685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chemeClr val="lt1"/>
                </a:solidFill>
                <a:latin typeface="Lato"/>
                <a:ea typeface="Lato"/>
                <a:cs typeface="Lato"/>
                <a:sym typeface="Lato"/>
              </a:rPr>
              <a:t>JSP</a:t>
            </a:r>
            <a:endParaRPr b="1" sz="2200">
              <a:solidFill>
                <a:schemeClr val="lt1"/>
              </a:solidFill>
              <a:latin typeface="Lato"/>
              <a:ea typeface="Lato"/>
              <a:cs typeface="Lato"/>
              <a:sym typeface="Lato"/>
            </a:endParaRPr>
          </a:p>
          <a:p>
            <a:pPr indent="0" lvl="0" marL="0" rtl="0" algn="l">
              <a:spcBef>
                <a:spcPts val="0"/>
              </a:spcBef>
              <a:spcAft>
                <a:spcPts val="0"/>
              </a:spcAft>
              <a:buNone/>
            </a:pPr>
            <a:r>
              <a:t/>
            </a:r>
            <a:endParaRPr b="1" sz="2200">
              <a:solidFill>
                <a:schemeClr val="lt1"/>
              </a:solidFill>
              <a:latin typeface="Lato"/>
              <a:ea typeface="Lato"/>
              <a:cs typeface="Lato"/>
              <a:sym typeface="Lato"/>
            </a:endParaRPr>
          </a:p>
        </p:txBody>
      </p:sp>
      <p:sp>
        <p:nvSpPr>
          <p:cNvPr id="1267" name="Google Shape;1267;p125"/>
          <p:cNvSpPr/>
          <p:nvPr/>
        </p:nvSpPr>
        <p:spPr>
          <a:xfrm>
            <a:off x="3716550" y="2112225"/>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&lt;html&gt;</a:t>
            </a:r>
            <a:endParaRPr/>
          </a:p>
        </p:txBody>
      </p:sp>
      <p:sp>
        <p:nvSpPr>
          <p:cNvPr id="1268" name="Google Shape;1268;p125"/>
          <p:cNvSpPr/>
          <p:nvPr/>
        </p:nvSpPr>
        <p:spPr>
          <a:xfrm>
            <a:off x="3716550" y="2571750"/>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&lt;body&gt;</a:t>
            </a:r>
            <a:endParaRPr/>
          </a:p>
        </p:txBody>
      </p:sp>
      <p:sp>
        <p:nvSpPr>
          <p:cNvPr id="1269" name="Google Shape;1269;p125"/>
          <p:cNvSpPr/>
          <p:nvPr/>
        </p:nvSpPr>
        <p:spPr>
          <a:xfrm>
            <a:off x="3716450" y="303127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&lt;c:out&gt;</a:t>
            </a:r>
            <a:endParaRPr b="1">
              <a:solidFill>
                <a:schemeClr val="lt1"/>
              </a:solidFill>
            </a:endParaRPr>
          </a:p>
        </p:txBody>
      </p:sp>
      <p:sp>
        <p:nvSpPr>
          <p:cNvPr id="1270" name="Google Shape;1270;p125"/>
          <p:cNvSpPr/>
          <p:nvPr/>
        </p:nvSpPr>
        <p:spPr>
          <a:xfrm>
            <a:off x="3716550" y="3490800"/>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&lt;/body&gt;</a:t>
            </a:r>
            <a:endParaRPr/>
          </a:p>
        </p:txBody>
      </p:sp>
      <p:sp>
        <p:nvSpPr>
          <p:cNvPr id="1271" name="Google Shape;1271;p125"/>
          <p:cNvSpPr/>
          <p:nvPr/>
        </p:nvSpPr>
        <p:spPr>
          <a:xfrm>
            <a:off x="3716450" y="3950325"/>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&lt;/html&gt;</a:t>
            </a:r>
            <a:endParaRPr/>
          </a:p>
        </p:txBody>
      </p:sp>
      <p:sp>
        <p:nvSpPr>
          <p:cNvPr id="1272" name="Google Shape;1272;p125"/>
          <p:cNvSpPr txBox="1"/>
          <p:nvPr/>
        </p:nvSpPr>
        <p:spPr>
          <a:xfrm>
            <a:off x="867550" y="2834700"/>
            <a:ext cx="97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HTML</a:t>
            </a:r>
            <a:endParaRPr b="1" sz="1800">
              <a:latin typeface="Lato"/>
              <a:ea typeface="Lato"/>
              <a:cs typeface="Lato"/>
              <a:sym typeface="Lato"/>
            </a:endParaRPr>
          </a:p>
        </p:txBody>
      </p:sp>
      <p:cxnSp>
        <p:nvCxnSpPr>
          <p:cNvPr id="1273" name="Google Shape;1273;p125"/>
          <p:cNvCxnSpPr>
            <a:stCxn id="1272" idx="3"/>
            <a:endCxn id="1267" idx="1"/>
          </p:cNvCxnSpPr>
          <p:nvPr/>
        </p:nvCxnSpPr>
        <p:spPr>
          <a:xfrm flipH="1" rot="10800000">
            <a:off x="1846150" y="2317950"/>
            <a:ext cx="1870500" cy="747600"/>
          </a:xfrm>
          <a:prstGeom prst="straightConnector1">
            <a:avLst/>
          </a:prstGeom>
          <a:noFill/>
          <a:ln cap="flat" cmpd="sng" w="9525">
            <a:solidFill>
              <a:schemeClr val="dk2"/>
            </a:solidFill>
            <a:prstDash val="solid"/>
            <a:round/>
            <a:headEnd len="med" w="med" type="none"/>
            <a:tailEnd len="med" w="med" type="triangle"/>
          </a:ln>
        </p:spPr>
      </p:cxnSp>
      <p:cxnSp>
        <p:nvCxnSpPr>
          <p:cNvPr id="1274" name="Google Shape;1274;p125"/>
          <p:cNvCxnSpPr>
            <a:stCxn id="1272" idx="3"/>
            <a:endCxn id="1268" idx="1"/>
          </p:cNvCxnSpPr>
          <p:nvPr/>
        </p:nvCxnSpPr>
        <p:spPr>
          <a:xfrm flipH="1" rot="10800000">
            <a:off x="1846150" y="2777250"/>
            <a:ext cx="1870500" cy="288300"/>
          </a:xfrm>
          <a:prstGeom prst="straightConnector1">
            <a:avLst/>
          </a:prstGeom>
          <a:noFill/>
          <a:ln cap="flat" cmpd="sng" w="9525">
            <a:solidFill>
              <a:schemeClr val="dk2"/>
            </a:solidFill>
            <a:prstDash val="solid"/>
            <a:round/>
            <a:headEnd len="med" w="med" type="none"/>
            <a:tailEnd len="med" w="med" type="triangle"/>
          </a:ln>
        </p:spPr>
      </p:cxnSp>
      <p:cxnSp>
        <p:nvCxnSpPr>
          <p:cNvPr id="1275" name="Google Shape;1275;p125"/>
          <p:cNvCxnSpPr>
            <a:stCxn id="1272" idx="3"/>
            <a:endCxn id="1270" idx="1"/>
          </p:cNvCxnSpPr>
          <p:nvPr/>
        </p:nvCxnSpPr>
        <p:spPr>
          <a:xfrm>
            <a:off x="1846150" y="3065550"/>
            <a:ext cx="1870500" cy="630900"/>
          </a:xfrm>
          <a:prstGeom prst="straightConnector1">
            <a:avLst/>
          </a:prstGeom>
          <a:noFill/>
          <a:ln cap="flat" cmpd="sng" w="9525">
            <a:solidFill>
              <a:schemeClr val="dk2"/>
            </a:solidFill>
            <a:prstDash val="solid"/>
            <a:round/>
            <a:headEnd len="med" w="med" type="none"/>
            <a:tailEnd len="med" w="med" type="triangle"/>
          </a:ln>
        </p:spPr>
      </p:cxnSp>
      <p:cxnSp>
        <p:nvCxnSpPr>
          <p:cNvPr id="1276" name="Google Shape;1276;p125"/>
          <p:cNvCxnSpPr>
            <a:stCxn id="1272" idx="3"/>
            <a:endCxn id="1271" idx="1"/>
          </p:cNvCxnSpPr>
          <p:nvPr/>
        </p:nvCxnSpPr>
        <p:spPr>
          <a:xfrm>
            <a:off x="1846150" y="3065550"/>
            <a:ext cx="1870200" cy="1090500"/>
          </a:xfrm>
          <a:prstGeom prst="straightConnector1">
            <a:avLst/>
          </a:prstGeom>
          <a:noFill/>
          <a:ln cap="flat" cmpd="sng" w="9525">
            <a:solidFill>
              <a:schemeClr val="dk2"/>
            </a:solidFill>
            <a:prstDash val="solid"/>
            <a:round/>
            <a:headEnd len="med" w="med" type="none"/>
            <a:tailEnd len="med" w="med" type="triangle"/>
          </a:ln>
        </p:spPr>
      </p:cxnSp>
      <p:sp>
        <p:nvSpPr>
          <p:cNvPr id="1277" name="Google Shape;1277;p125"/>
          <p:cNvSpPr txBox="1"/>
          <p:nvPr/>
        </p:nvSpPr>
        <p:spPr>
          <a:xfrm>
            <a:off x="7425025" y="3006075"/>
            <a:ext cx="77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TAGS</a:t>
            </a:r>
            <a:endParaRPr b="1" sz="1800">
              <a:latin typeface="Lato"/>
              <a:ea typeface="Lato"/>
              <a:cs typeface="Lato"/>
              <a:sym typeface="Lato"/>
            </a:endParaRPr>
          </a:p>
        </p:txBody>
      </p:sp>
      <p:cxnSp>
        <p:nvCxnSpPr>
          <p:cNvPr id="1278" name="Google Shape;1278;p125"/>
          <p:cNvCxnSpPr>
            <a:endCxn id="1269" idx="3"/>
          </p:cNvCxnSpPr>
          <p:nvPr/>
        </p:nvCxnSpPr>
        <p:spPr>
          <a:xfrm rot="10800000">
            <a:off x="5627150" y="3236925"/>
            <a:ext cx="1870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26"/>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JSTL</a:t>
            </a:r>
            <a:endParaRPr b="1" sz="1900">
              <a:latin typeface="Lato"/>
              <a:ea typeface="Lato"/>
              <a:cs typeface="Lato"/>
              <a:sym typeface="Lato"/>
            </a:endParaRPr>
          </a:p>
        </p:txBody>
      </p:sp>
      <p:sp>
        <p:nvSpPr>
          <p:cNvPr id="1284" name="Google Shape;1284;p126"/>
          <p:cNvSpPr/>
          <p:nvPr/>
        </p:nvSpPr>
        <p:spPr>
          <a:xfrm>
            <a:off x="3450500" y="1382550"/>
            <a:ext cx="2442600" cy="3366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26"/>
          <p:cNvSpPr txBox="1"/>
          <p:nvPr/>
        </p:nvSpPr>
        <p:spPr>
          <a:xfrm>
            <a:off x="4232500" y="1443050"/>
            <a:ext cx="1515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chemeClr val="lt1"/>
                </a:solidFill>
                <a:latin typeface="Lato"/>
                <a:ea typeface="Lato"/>
                <a:cs typeface="Lato"/>
                <a:sym typeface="Lato"/>
              </a:rPr>
              <a:t>JSTL</a:t>
            </a:r>
            <a:endParaRPr b="1" sz="2200">
              <a:solidFill>
                <a:schemeClr val="lt1"/>
              </a:solidFill>
              <a:latin typeface="Lato"/>
              <a:ea typeface="Lato"/>
              <a:cs typeface="Lato"/>
              <a:sym typeface="Lato"/>
            </a:endParaRPr>
          </a:p>
          <a:p>
            <a:pPr indent="0" lvl="0" marL="0" rtl="0" algn="l">
              <a:spcBef>
                <a:spcPts val="0"/>
              </a:spcBef>
              <a:spcAft>
                <a:spcPts val="0"/>
              </a:spcAft>
              <a:buNone/>
            </a:pPr>
            <a:r>
              <a:t/>
            </a:r>
            <a:endParaRPr b="1" sz="2200">
              <a:solidFill>
                <a:schemeClr val="lt1"/>
              </a:solidFill>
              <a:latin typeface="Lato"/>
              <a:ea typeface="Lato"/>
              <a:cs typeface="Lato"/>
              <a:sym typeface="Lato"/>
            </a:endParaRPr>
          </a:p>
        </p:txBody>
      </p:sp>
      <p:sp>
        <p:nvSpPr>
          <p:cNvPr id="1286" name="Google Shape;1286;p126"/>
          <p:cNvSpPr/>
          <p:nvPr/>
        </p:nvSpPr>
        <p:spPr>
          <a:xfrm>
            <a:off x="3716550" y="211222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00"/>
                </a:solidFill>
              </a:rPr>
              <a:t>core</a:t>
            </a:r>
            <a:endParaRPr b="1">
              <a:solidFill>
                <a:srgbClr val="FFFF00"/>
              </a:solidFill>
            </a:endParaRPr>
          </a:p>
        </p:txBody>
      </p:sp>
      <p:sp>
        <p:nvSpPr>
          <p:cNvPr id="1287" name="Google Shape;1287;p126"/>
          <p:cNvSpPr/>
          <p:nvPr/>
        </p:nvSpPr>
        <p:spPr>
          <a:xfrm>
            <a:off x="3716550" y="2571750"/>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xml</a:t>
            </a:r>
            <a:endParaRPr b="1">
              <a:solidFill>
                <a:schemeClr val="lt1"/>
              </a:solidFill>
            </a:endParaRPr>
          </a:p>
        </p:txBody>
      </p:sp>
      <p:sp>
        <p:nvSpPr>
          <p:cNvPr id="1288" name="Google Shape;1288;p126"/>
          <p:cNvSpPr/>
          <p:nvPr/>
        </p:nvSpPr>
        <p:spPr>
          <a:xfrm>
            <a:off x="3716450" y="303127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data base</a:t>
            </a:r>
            <a:endParaRPr b="1">
              <a:solidFill>
                <a:schemeClr val="lt1"/>
              </a:solidFill>
            </a:endParaRPr>
          </a:p>
        </p:txBody>
      </p:sp>
      <p:sp>
        <p:nvSpPr>
          <p:cNvPr id="1289" name="Google Shape;1289;p126"/>
          <p:cNvSpPr/>
          <p:nvPr/>
        </p:nvSpPr>
        <p:spPr>
          <a:xfrm>
            <a:off x="3716550" y="3490800"/>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functions</a:t>
            </a:r>
            <a:endParaRPr b="1">
              <a:solidFill>
                <a:schemeClr val="lt1"/>
              </a:solidFill>
            </a:endParaRPr>
          </a:p>
        </p:txBody>
      </p:sp>
      <p:sp>
        <p:nvSpPr>
          <p:cNvPr id="1290" name="Google Shape;1290;p126"/>
          <p:cNvSpPr/>
          <p:nvPr/>
        </p:nvSpPr>
        <p:spPr>
          <a:xfrm>
            <a:off x="3716450" y="395032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i18n</a:t>
            </a:r>
            <a:endParaRPr b="1">
              <a:solidFill>
                <a:schemeClr val="lt1"/>
              </a:solidFill>
            </a:endParaRPr>
          </a:p>
        </p:txBody>
      </p:sp>
      <p:sp>
        <p:nvSpPr>
          <p:cNvPr id="1291" name="Google Shape;1291;p126"/>
          <p:cNvSpPr/>
          <p:nvPr/>
        </p:nvSpPr>
        <p:spPr>
          <a:xfrm>
            <a:off x="712025" y="1382550"/>
            <a:ext cx="2442600" cy="3366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26"/>
          <p:cNvSpPr txBox="1"/>
          <p:nvPr/>
        </p:nvSpPr>
        <p:spPr>
          <a:xfrm>
            <a:off x="1590725" y="1539800"/>
            <a:ext cx="685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chemeClr val="lt1"/>
                </a:solidFill>
                <a:latin typeface="Lato"/>
                <a:ea typeface="Lato"/>
                <a:cs typeface="Lato"/>
                <a:sym typeface="Lato"/>
              </a:rPr>
              <a:t>JSP</a:t>
            </a:r>
            <a:endParaRPr b="1" sz="2200">
              <a:solidFill>
                <a:schemeClr val="lt1"/>
              </a:solidFill>
              <a:latin typeface="Lato"/>
              <a:ea typeface="Lato"/>
              <a:cs typeface="Lato"/>
              <a:sym typeface="Lato"/>
            </a:endParaRPr>
          </a:p>
          <a:p>
            <a:pPr indent="0" lvl="0" marL="0" rtl="0" algn="l">
              <a:spcBef>
                <a:spcPts val="0"/>
              </a:spcBef>
              <a:spcAft>
                <a:spcPts val="0"/>
              </a:spcAft>
              <a:buNone/>
            </a:pPr>
            <a:r>
              <a:t/>
            </a:r>
            <a:endParaRPr b="1" sz="2200">
              <a:solidFill>
                <a:schemeClr val="lt1"/>
              </a:solidFill>
              <a:latin typeface="Lato"/>
              <a:ea typeface="Lato"/>
              <a:cs typeface="Lato"/>
              <a:sym typeface="Lato"/>
            </a:endParaRPr>
          </a:p>
        </p:txBody>
      </p:sp>
      <p:sp>
        <p:nvSpPr>
          <p:cNvPr id="1293" name="Google Shape;1293;p126"/>
          <p:cNvSpPr/>
          <p:nvPr/>
        </p:nvSpPr>
        <p:spPr>
          <a:xfrm>
            <a:off x="978075" y="2112225"/>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&lt;html&gt;</a:t>
            </a:r>
            <a:endParaRPr/>
          </a:p>
        </p:txBody>
      </p:sp>
      <p:sp>
        <p:nvSpPr>
          <p:cNvPr id="1294" name="Google Shape;1294;p126"/>
          <p:cNvSpPr/>
          <p:nvPr/>
        </p:nvSpPr>
        <p:spPr>
          <a:xfrm>
            <a:off x="978075" y="2571750"/>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&lt;body&gt;</a:t>
            </a:r>
            <a:endParaRPr/>
          </a:p>
        </p:txBody>
      </p:sp>
      <p:sp>
        <p:nvSpPr>
          <p:cNvPr id="1295" name="Google Shape;1295;p126"/>
          <p:cNvSpPr/>
          <p:nvPr/>
        </p:nvSpPr>
        <p:spPr>
          <a:xfrm>
            <a:off x="977975" y="3031275"/>
            <a:ext cx="1910700" cy="4113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&lt;%int numero=8%&gt;</a:t>
            </a:r>
            <a:endParaRPr/>
          </a:p>
        </p:txBody>
      </p:sp>
      <p:sp>
        <p:nvSpPr>
          <p:cNvPr id="1296" name="Google Shape;1296;p126"/>
          <p:cNvSpPr/>
          <p:nvPr/>
        </p:nvSpPr>
        <p:spPr>
          <a:xfrm>
            <a:off x="978075" y="3490800"/>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&lt;/body&gt;</a:t>
            </a:r>
            <a:endParaRPr/>
          </a:p>
        </p:txBody>
      </p:sp>
      <p:sp>
        <p:nvSpPr>
          <p:cNvPr id="1297" name="Google Shape;1297;p126"/>
          <p:cNvSpPr/>
          <p:nvPr/>
        </p:nvSpPr>
        <p:spPr>
          <a:xfrm>
            <a:off x="977975" y="3950325"/>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&lt;/html&gt;</a:t>
            </a:r>
            <a:endParaRPr/>
          </a:p>
        </p:txBody>
      </p:sp>
      <p:sp>
        <p:nvSpPr>
          <p:cNvPr id="1298" name="Google Shape;1298;p126"/>
          <p:cNvSpPr txBox="1"/>
          <p:nvPr/>
        </p:nvSpPr>
        <p:spPr>
          <a:xfrm>
            <a:off x="6791025" y="2542825"/>
            <a:ext cx="191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rgbClr val="FF9900"/>
                </a:solidFill>
                <a:latin typeface="Lato"/>
                <a:ea typeface="Lato"/>
                <a:cs typeface="Lato"/>
                <a:sym typeface="Lato"/>
              </a:rPr>
              <a:t>&lt;c:out&gt;</a:t>
            </a:r>
            <a:endParaRPr b="1" sz="2800">
              <a:solidFill>
                <a:srgbClr val="FF9900"/>
              </a:solidFill>
              <a:latin typeface="Lato"/>
              <a:ea typeface="Lato"/>
              <a:cs typeface="Lato"/>
              <a:sym typeface="Lato"/>
            </a:endParaRPr>
          </a:p>
        </p:txBody>
      </p:sp>
      <p:sp>
        <p:nvSpPr>
          <p:cNvPr id="1299" name="Google Shape;1299;p126"/>
          <p:cNvSpPr txBox="1"/>
          <p:nvPr/>
        </p:nvSpPr>
        <p:spPr>
          <a:xfrm>
            <a:off x="6792375" y="3049475"/>
            <a:ext cx="191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rgbClr val="FF9900"/>
                </a:solidFill>
                <a:latin typeface="Lato"/>
                <a:ea typeface="Lato"/>
                <a:cs typeface="Lato"/>
                <a:sym typeface="Lato"/>
              </a:rPr>
              <a:t>&lt;c:if&gt;</a:t>
            </a:r>
            <a:endParaRPr b="1" sz="2800">
              <a:solidFill>
                <a:srgbClr val="FF9900"/>
              </a:solidFill>
              <a:latin typeface="Lato"/>
              <a:ea typeface="Lato"/>
              <a:cs typeface="Lato"/>
              <a:sym typeface="Lato"/>
            </a:endParaRPr>
          </a:p>
        </p:txBody>
      </p:sp>
      <p:cxnSp>
        <p:nvCxnSpPr>
          <p:cNvPr id="1300" name="Google Shape;1300;p126"/>
          <p:cNvCxnSpPr>
            <a:stCxn id="1286" idx="3"/>
            <a:endCxn id="1299" idx="1"/>
          </p:cNvCxnSpPr>
          <p:nvPr/>
        </p:nvCxnSpPr>
        <p:spPr>
          <a:xfrm>
            <a:off x="5627250" y="2317875"/>
            <a:ext cx="1165200" cy="1039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1000"/>
                                        <p:tgtEl>
                                          <p:spTgt spid="1291"/>
                                        </p:tgtEl>
                                      </p:cBhvr>
                                    </p:animEffect>
                                  </p:childTnLst>
                                </p:cTn>
                              </p:par>
                              <p:par>
                                <p:cTn fill="hold" nodeType="with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1000"/>
                                        <p:tgtEl>
                                          <p:spTgt spid="1292"/>
                                        </p:tgtEl>
                                      </p:cBhvr>
                                    </p:animEffect>
                                  </p:childTnLst>
                                </p:cTn>
                              </p:par>
                              <p:par>
                                <p:cTn fill="hold" nodeType="with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par>
                                <p:cTn fill="hold" nodeType="with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1000"/>
                                        <p:tgtEl>
                                          <p:spTgt spid="1294"/>
                                        </p:tgtEl>
                                      </p:cBhvr>
                                    </p:animEffect>
                                  </p:childTnLst>
                                </p:cTn>
                              </p:par>
                              <p:par>
                                <p:cTn fill="hold" nodeType="withEffect" presetClass="entr" presetID="10" presetSubtype="0">
                                  <p:stCondLst>
                                    <p:cond delay="0"/>
                                  </p:stCondLst>
                                  <p:childTnLst>
                                    <p:set>
                                      <p:cBhvr>
                                        <p:cTn dur="1" fill="hold">
                                          <p:stCondLst>
                                            <p:cond delay="0"/>
                                          </p:stCondLst>
                                        </p:cTn>
                                        <p:tgtEl>
                                          <p:spTgt spid="1295"/>
                                        </p:tgtEl>
                                        <p:attrNameLst>
                                          <p:attrName>style.visibility</p:attrName>
                                        </p:attrNameLst>
                                      </p:cBhvr>
                                      <p:to>
                                        <p:strVal val="visible"/>
                                      </p:to>
                                    </p:set>
                                    <p:animEffect filter="fade" transition="in">
                                      <p:cBhvr>
                                        <p:cTn dur="1000"/>
                                        <p:tgtEl>
                                          <p:spTgt spid="1295"/>
                                        </p:tgtEl>
                                      </p:cBhvr>
                                    </p:animEffect>
                                  </p:childTnLst>
                                </p:cTn>
                              </p:par>
                              <p:par>
                                <p:cTn fill="hold" nodeType="withEffect" presetClass="entr" presetID="10" presetSubtype="0">
                                  <p:stCondLst>
                                    <p:cond delay="0"/>
                                  </p:stCondLst>
                                  <p:childTnLst>
                                    <p:set>
                                      <p:cBhvr>
                                        <p:cTn dur="1" fill="hold">
                                          <p:stCondLst>
                                            <p:cond delay="0"/>
                                          </p:stCondLst>
                                        </p:cTn>
                                        <p:tgtEl>
                                          <p:spTgt spid="1296"/>
                                        </p:tgtEl>
                                        <p:attrNameLst>
                                          <p:attrName>style.visibility</p:attrName>
                                        </p:attrNameLst>
                                      </p:cBhvr>
                                      <p:to>
                                        <p:strVal val="visible"/>
                                      </p:to>
                                    </p:set>
                                    <p:animEffect filter="fade" transition="in">
                                      <p:cBhvr>
                                        <p:cTn dur="1000"/>
                                        <p:tgtEl>
                                          <p:spTgt spid="1296"/>
                                        </p:tgtEl>
                                      </p:cBhvr>
                                    </p:animEffect>
                                  </p:childTnLst>
                                </p:cTn>
                              </p:par>
                              <p:par>
                                <p:cTn fill="hold" nodeType="withEffect" presetClass="entr" presetID="10" presetSubtype="0">
                                  <p:stCondLst>
                                    <p:cond delay="0"/>
                                  </p:stCondLst>
                                  <p:childTnLst>
                                    <p:set>
                                      <p:cBhvr>
                                        <p:cTn dur="1" fill="hold">
                                          <p:stCondLst>
                                            <p:cond delay="0"/>
                                          </p:stCondLst>
                                        </p:cTn>
                                        <p:tgtEl>
                                          <p:spTgt spid="1297"/>
                                        </p:tgtEl>
                                        <p:attrNameLst>
                                          <p:attrName>style.visibility</p:attrName>
                                        </p:attrNameLst>
                                      </p:cBhvr>
                                      <p:to>
                                        <p:strVal val="visible"/>
                                      </p:to>
                                    </p:set>
                                    <p:animEffect filter="fade" transition="in">
                                      <p:cBhvr>
                                        <p:cTn dur="1000"/>
                                        <p:tgtEl>
                                          <p:spTgt spid="1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4"/>
                                        </p:tgtEl>
                                        <p:attrNameLst>
                                          <p:attrName>style.visibility</p:attrName>
                                        </p:attrNameLst>
                                      </p:cBhvr>
                                      <p:to>
                                        <p:strVal val="visible"/>
                                      </p:to>
                                    </p:set>
                                    <p:animEffect filter="fade" transition="in">
                                      <p:cBhvr>
                                        <p:cTn dur="1000"/>
                                        <p:tgtEl>
                                          <p:spTgt spid="1284"/>
                                        </p:tgtEl>
                                      </p:cBhvr>
                                    </p:animEffect>
                                  </p:childTnLst>
                                </p:cTn>
                              </p:par>
                              <p:par>
                                <p:cTn fill="hold" nodeType="withEffect" presetClass="entr" presetID="10" presetSubtype="0">
                                  <p:stCondLst>
                                    <p:cond delay="0"/>
                                  </p:stCondLst>
                                  <p:childTnLst>
                                    <p:set>
                                      <p:cBhvr>
                                        <p:cTn dur="1" fill="hold">
                                          <p:stCondLst>
                                            <p:cond delay="0"/>
                                          </p:stCondLst>
                                        </p:cTn>
                                        <p:tgtEl>
                                          <p:spTgt spid="1285"/>
                                        </p:tgtEl>
                                        <p:attrNameLst>
                                          <p:attrName>style.visibility</p:attrName>
                                        </p:attrNameLst>
                                      </p:cBhvr>
                                      <p:to>
                                        <p:strVal val="visible"/>
                                      </p:to>
                                    </p:set>
                                    <p:animEffect filter="fade" transition="in">
                                      <p:cBhvr>
                                        <p:cTn dur="1000"/>
                                        <p:tgtEl>
                                          <p:spTgt spid="1285"/>
                                        </p:tgtEl>
                                      </p:cBhvr>
                                    </p:animEffect>
                                  </p:childTnLst>
                                </p:cTn>
                              </p:par>
                              <p:par>
                                <p:cTn fill="hold" nodeType="withEffect" presetClass="entr" presetID="10" presetSubtype="0">
                                  <p:stCondLst>
                                    <p:cond delay="0"/>
                                  </p:stCondLst>
                                  <p:childTnLst>
                                    <p:set>
                                      <p:cBhvr>
                                        <p:cTn dur="1" fill="hold">
                                          <p:stCondLst>
                                            <p:cond delay="0"/>
                                          </p:stCondLst>
                                        </p:cTn>
                                        <p:tgtEl>
                                          <p:spTgt spid="1286"/>
                                        </p:tgtEl>
                                        <p:attrNameLst>
                                          <p:attrName>style.visibility</p:attrName>
                                        </p:attrNameLst>
                                      </p:cBhvr>
                                      <p:to>
                                        <p:strVal val="visible"/>
                                      </p:to>
                                    </p:set>
                                    <p:animEffect filter="fade" transition="in">
                                      <p:cBhvr>
                                        <p:cTn dur="1000"/>
                                        <p:tgtEl>
                                          <p:spTgt spid="1286"/>
                                        </p:tgtEl>
                                      </p:cBhvr>
                                    </p:animEffect>
                                  </p:childTnLst>
                                </p:cTn>
                              </p:par>
                              <p:par>
                                <p:cTn fill="hold" nodeType="withEffect" presetClass="entr" presetID="10" presetSubtype="0">
                                  <p:stCondLst>
                                    <p:cond delay="0"/>
                                  </p:stCondLst>
                                  <p:childTnLst>
                                    <p:set>
                                      <p:cBhvr>
                                        <p:cTn dur="1" fill="hold">
                                          <p:stCondLst>
                                            <p:cond delay="0"/>
                                          </p:stCondLst>
                                        </p:cTn>
                                        <p:tgtEl>
                                          <p:spTgt spid="1287"/>
                                        </p:tgtEl>
                                        <p:attrNameLst>
                                          <p:attrName>style.visibility</p:attrName>
                                        </p:attrNameLst>
                                      </p:cBhvr>
                                      <p:to>
                                        <p:strVal val="visible"/>
                                      </p:to>
                                    </p:set>
                                    <p:animEffect filter="fade" transition="in">
                                      <p:cBhvr>
                                        <p:cTn dur="1000"/>
                                        <p:tgtEl>
                                          <p:spTgt spid="1287"/>
                                        </p:tgtEl>
                                      </p:cBhvr>
                                    </p:animEffect>
                                  </p:childTnLst>
                                </p:cTn>
                              </p:par>
                              <p:par>
                                <p:cTn fill="hold" nodeType="withEffect" presetClass="entr" presetID="10" presetSubtype="0">
                                  <p:stCondLst>
                                    <p:cond delay="0"/>
                                  </p:stCondLst>
                                  <p:childTnLst>
                                    <p:set>
                                      <p:cBhvr>
                                        <p:cTn dur="1" fill="hold">
                                          <p:stCondLst>
                                            <p:cond delay="0"/>
                                          </p:stCondLst>
                                        </p:cTn>
                                        <p:tgtEl>
                                          <p:spTgt spid="1288"/>
                                        </p:tgtEl>
                                        <p:attrNameLst>
                                          <p:attrName>style.visibility</p:attrName>
                                        </p:attrNameLst>
                                      </p:cBhvr>
                                      <p:to>
                                        <p:strVal val="visible"/>
                                      </p:to>
                                    </p:set>
                                    <p:animEffect filter="fade" transition="in">
                                      <p:cBhvr>
                                        <p:cTn dur="1000"/>
                                        <p:tgtEl>
                                          <p:spTgt spid="1288"/>
                                        </p:tgtEl>
                                      </p:cBhvr>
                                    </p:animEffect>
                                  </p:childTnLst>
                                </p:cTn>
                              </p:par>
                              <p:par>
                                <p:cTn fill="hold" nodeType="with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1000"/>
                                        <p:tgtEl>
                                          <p:spTgt spid="1289"/>
                                        </p:tgtEl>
                                      </p:cBhvr>
                                    </p:animEffect>
                                  </p:childTnLst>
                                </p:cTn>
                              </p:par>
                              <p:par>
                                <p:cTn fill="hold" nodeType="with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1000"/>
                                        <p:tgtEl>
                                          <p:spTgt spid="1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0"/>
                                        </p:tgtEl>
                                        <p:attrNameLst>
                                          <p:attrName>style.visibility</p:attrName>
                                        </p:attrNameLst>
                                      </p:cBhvr>
                                      <p:to>
                                        <p:strVal val="visible"/>
                                      </p:to>
                                    </p:set>
                                    <p:animEffect filter="fade" transition="in">
                                      <p:cBhvr>
                                        <p:cTn dur="1000"/>
                                        <p:tgtEl>
                                          <p:spTgt spid="1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8"/>
                                        </p:tgtEl>
                                        <p:attrNameLst>
                                          <p:attrName>style.visibility</p:attrName>
                                        </p:attrNameLst>
                                      </p:cBhvr>
                                      <p:to>
                                        <p:strVal val="visible"/>
                                      </p:to>
                                    </p:set>
                                    <p:animEffect filter="fade" transition="in">
                                      <p:cBhvr>
                                        <p:cTn dur="1000"/>
                                        <p:tgtEl>
                                          <p:spTgt spid="1298"/>
                                        </p:tgtEl>
                                      </p:cBhvr>
                                    </p:animEffect>
                                  </p:childTnLst>
                                </p:cTn>
                              </p:par>
                              <p:par>
                                <p:cTn fill="hold" nodeType="withEffect" presetClass="entr" presetID="10" presetSubtype="0">
                                  <p:stCondLst>
                                    <p:cond delay="0"/>
                                  </p:stCondLst>
                                  <p:childTnLst>
                                    <p:set>
                                      <p:cBhvr>
                                        <p:cTn dur="1" fill="hold">
                                          <p:stCondLst>
                                            <p:cond delay="0"/>
                                          </p:stCondLst>
                                        </p:cTn>
                                        <p:tgtEl>
                                          <p:spTgt spid="1299"/>
                                        </p:tgtEl>
                                        <p:attrNameLst>
                                          <p:attrName>style.visibility</p:attrName>
                                        </p:attrNameLst>
                                      </p:cBhvr>
                                      <p:to>
                                        <p:strVal val="visible"/>
                                      </p:to>
                                    </p:set>
                                    <p:animEffect filter="fade" transition="in">
                                      <p:cBhvr>
                                        <p:cTn dur="1000"/>
                                        <p:tgtEl>
                                          <p:spTgt spid="1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8"/>
          <p:cNvSpPr/>
          <p:nvPr/>
        </p:nvSpPr>
        <p:spPr>
          <a:xfrm>
            <a:off x="7177925" y="81600"/>
            <a:ext cx="1903500" cy="4980300"/>
          </a:xfrm>
          <a:prstGeom prst="rect">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90925" y="81600"/>
            <a:ext cx="1903500" cy="4980300"/>
          </a:xfrm>
          <a:prstGeom prst="rect">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txBox="1"/>
          <p:nvPr/>
        </p:nvSpPr>
        <p:spPr>
          <a:xfrm>
            <a:off x="262075" y="160400"/>
            <a:ext cx="1561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Comfortaa"/>
                <a:ea typeface="Comfortaa"/>
                <a:cs typeface="Comfortaa"/>
                <a:sym typeface="Comfortaa"/>
              </a:rPr>
              <a:t>Máquina Cliente</a:t>
            </a:r>
            <a:endParaRPr b="1" sz="1200">
              <a:latin typeface="Comfortaa"/>
              <a:ea typeface="Comfortaa"/>
              <a:cs typeface="Comfortaa"/>
              <a:sym typeface="Comfortaa"/>
            </a:endParaRPr>
          </a:p>
        </p:txBody>
      </p:sp>
      <p:sp>
        <p:nvSpPr>
          <p:cNvPr id="299" name="Google Shape;299;p28"/>
          <p:cNvSpPr/>
          <p:nvPr/>
        </p:nvSpPr>
        <p:spPr>
          <a:xfrm>
            <a:off x="262075" y="560600"/>
            <a:ext cx="1561200" cy="1962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txBox="1"/>
          <p:nvPr/>
        </p:nvSpPr>
        <p:spPr>
          <a:xfrm>
            <a:off x="262075" y="63360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Comfortaa"/>
                <a:ea typeface="Comfortaa"/>
                <a:cs typeface="Comfortaa"/>
                <a:sym typeface="Comfortaa"/>
              </a:rPr>
              <a:t>Navegador</a:t>
            </a:r>
            <a:endParaRPr b="1" sz="1200">
              <a:latin typeface="Comfortaa"/>
              <a:ea typeface="Comfortaa"/>
              <a:cs typeface="Comfortaa"/>
              <a:sym typeface="Comfortaa"/>
            </a:endParaRPr>
          </a:p>
        </p:txBody>
      </p:sp>
      <p:sp>
        <p:nvSpPr>
          <p:cNvPr id="301" name="Google Shape;301;p28"/>
          <p:cNvSpPr/>
          <p:nvPr/>
        </p:nvSpPr>
        <p:spPr>
          <a:xfrm>
            <a:off x="406350" y="1015875"/>
            <a:ext cx="1272600" cy="2781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HTML</a:t>
            </a:r>
            <a:endParaRPr>
              <a:solidFill>
                <a:schemeClr val="lt1"/>
              </a:solidFill>
            </a:endParaRPr>
          </a:p>
        </p:txBody>
      </p:sp>
      <p:pic>
        <p:nvPicPr>
          <p:cNvPr id="302" name="Google Shape;302;p28"/>
          <p:cNvPicPr preferRelativeResize="0"/>
          <p:nvPr/>
        </p:nvPicPr>
        <p:blipFill>
          <a:blip r:embed="rId3">
            <a:alphaModFix/>
          </a:blip>
          <a:stretch>
            <a:fillRect/>
          </a:stretch>
        </p:blipFill>
        <p:spPr>
          <a:xfrm>
            <a:off x="506713" y="1382125"/>
            <a:ext cx="1071875" cy="1071875"/>
          </a:xfrm>
          <a:prstGeom prst="rect">
            <a:avLst/>
          </a:prstGeom>
          <a:noFill/>
          <a:ln>
            <a:noFill/>
          </a:ln>
        </p:spPr>
      </p:pic>
      <p:sp>
        <p:nvSpPr>
          <p:cNvPr id="303" name="Google Shape;303;p28"/>
          <p:cNvSpPr/>
          <p:nvPr/>
        </p:nvSpPr>
        <p:spPr>
          <a:xfrm>
            <a:off x="2115975" y="81600"/>
            <a:ext cx="4940400" cy="4980300"/>
          </a:xfrm>
          <a:prstGeom prst="rect">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txBox="1"/>
          <p:nvPr/>
        </p:nvSpPr>
        <p:spPr>
          <a:xfrm>
            <a:off x="3142575" y="81600"/>
            <a:ext cx="288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Comfortaa"/>
                <a:ea typeface="Comfortaa"/>
                <a:cs typeface="Comfortaa"/>
                <a:sym typeface="Comfortaa"/>
              </a:rPr>
              <a:t>Servidor de aplicaciones</a:t>
            </a:r>
            <a:endParaRPr b="1" sz="1600">
              <a:latin typeface="Comfortaa"/>
              <a:ea typeface="Comfortaa"/>
              <a:cs typeface="Comfortaa"/>
              <a:sym typeface="Comfortaa"/>
            </a:endParaRPr>
          </a:p>
        </p:txBody>
      </p:sp>
      <p:sp>
        <p:nvSpPr>
          <p:cNvPr id="305" name="Google Shape;305;p28"/>
          <p:cNvSpPr/>
          <p:nvPr/>
        </p:nvSpPr>
        <p:spPr>
          <a:xfrm>
            <a:off x="2200200" y="451800"/>
            <a:ext cx="1488900" cy="2777700"/>
          </a:xfrm>
          <a:prstGeom prst="rect">
            <a:avLst/>
          </a:prstGeom>
          <a:solidFill>
            <a:schemeClr val="lt1"/>
          </a:solid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6" name="Google Shape;306;p28"/>
          <p:cNvSpPr/>
          <p:nvPr/>
        </p:nvSpPr>
        <p:spPr>
          <a:xfrm>
            <a:off x="5455000" y="451800"/>
            <a:ext cx="1488900" cy="2777700"/>
          </a:xfrm>
          <a:prstGeom prst="rect">
            <a:avLst/>
          </a:prstGeom>
          <a:solidFill>
            <a:schemeClr val="lt1"/>
          </a:solid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txBox="1"/>
          <p:nvPr/>
        </p:nvSpPr>
        <p:spPr>
          <a:xfrm>
            <a:off x="2112338" y="451800"/>
            <a:ext cx="1561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Comfortaa"/>
                <a:ea typeface="Comfortaa"/>
                <a:cs typeface="Comfortaa"/>
                <a:sym typeface="Comfortaa"/>
              </a:rPr>
              <a:t>Capa Presentación</a:t>
            </a:r>
            <a:endParaRPr b="1" sz="1200">
              <a:latin typeface="Comfortaa"/>
              <a:ea typeface="Comfortaa"/>
              <a:cs typeface="Comfortaa"/>
              <a:sym typeface="Comfortaa"/>
            </a:endParaRPr>
          </a:p>
        </p:txBody>
      </p:sp>
      <p:sp>
        <p:nvSpPr>
          <p:cNvPr id="308" name="Google Shape;308;p28"/>
          <p:cNvSpPr txBox="1"/>
          <p:nvPr/>
        </p:nvSpPr>
        <p:spPr>
          <a:xfrm>
            <a:off x="5466625" y="451800"/>
            <a:ext cx="1561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Comfortaa"/>
                <a:ea typeface="Comfortaa"/>
                <a:cs typeface="Comfortaa"/>
                <a:sym typeface="Comfortaa"/>
              </a:rPr>
              <a:t>Capa acceso a Datos</a:t>
            </a:r>
            <a:endParaRPr b="1" sz="1200">
              <a:latin typeface="Comfortaa"/>
              <a:ea typeface="Comfortaa"/>
              <a:cs typeface="Comfortaa"/>
              <a:sym typeface="Comfortaa"/>
            </a:endParaRPr>
          </a:p>
        </p:txBody>
      </p:sp>
      <p:sp>
        <p:nvSpPr>
          <p:cNvPr id="309" name="Google Shape;309;p28"/>
          <p:cNvSpPr/>
          <p:nvPr/>
        </p:nvSpPr>
        <p:spPr>
          <a:xfrm>
            <a:off x="2308350" y="1002900"/>
            <a:ext cx="1272600" cy="278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JSP</a:t>
            </a:r>
            <a:endParaRPr>
              <a:solidFill>
                <a:schemeClr val="lt1"/>
              </a:solidFill>
            </a:endParaRPr>
          </a:p>
        </p:txBody>
      </p:sp>
      <p:sp>
        <p:nvSpPr>
          <p:cNvPr id="310" name="Google Shape;310;p28"/>
          <p:cNvSpPr/>
          <p:nvPr/>
        </p:nvSpPr>
        <p:spPr>
          <a:xfrm>
            <a:off x="2308350" y="1803100"/>
            <a:ext cx="1272600" cy="278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SERVLETS</a:t>
            </a:r>
            <a:endParaRPr>
              <a:solidFill>
                <a:schemeClr val="lt1"/>
              </a:solidFill>
            </a:endParaRPr>
          </a:p>
        </p:txBody>
      </p:sp>
      <p:sp>
        <p:nvSpPr>
          <p:cNvPr id="311" name="Google Shape;311;p28"/>
          <p:cNvSpPr/>
          <p:nvPr/>
        </p:nvSpPr>
        <p:spPr>
          <a:xfrm>
            <a:off x="5556838" y="2078200"/>
            <a:ext cx="1272600" cy="278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HIBERNATE</a:t>
            </a:r>
            <a:endParaRPr>
              <a:solidFill>
                <a:schemeClr val="lt1"/>
              </a:solidFill>
            </a:endParaRPr>
          </a:p>
        </p:txBody>
      </p:sp>
      <p:sp>
        <p:nvSpPr>
          <p:cNvPr id="312" name="Google Shape;312;p28"/>
          <p:cNvSpPr txBox="1"/>
          <p:nvPr/>
        </p:nvSpPr>
        <p:spPr>
          <a:xfrm>
            <a:off x="2184500" y="286980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FF0000"/>
                </a:solidFill>
                <a:latin typeface="Comfortaa"/>
                <a:ea typeface="Comfortaa"/>
                <a:cs typeface="Comfortaa"/>
                <a:sym typeface="Comfortaa"/>
              </a:rPr>
              <a:t>Contenedor Web</a:t>
            </a:r>
            <a:endParaRPr b="1" sz="1200">
              <a:solidFill>
                <a:srgbClr val="FF0000"/>
              </a:solidFill>
              <a:latin typeface="Comfortaa"/>
              <a:ea typeface="Comfortaa"/>
              <a:cs typeface="Comfortaa"/>
              <a:sym typeface="Comfortaa"/>
            </a:endParaRPr>
          </a:p>
        </p:txBody>
      </p:sp>
      <p:sp>
        <p:nvSpPr>
          <p:cNvPr id="313" name="Google Shape;313;p28"/>
          <p:cNvSpPr/>
          <p:nvPr/>
        </p:nvSpPr>
        <p:spPr>
          <a:xfrm>
            <a:off x="2206425" y="3345650"/>
            <a:ext cx="4759500" cy="1610700"/>
          </a:xfrm>
          <a:prstGeom prst="rect">
            <a:avLst/>
          </a:prstGeom>
          <a:solidFill>
            <a:schemeClr val="lt1"/>
          </a:solid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txBox="1"/>
          <p:nvPr/>
        </p:nvSpPr>
        <p:spPr>
          <a:xfrm>
            <a:off x="3647850" y="33456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Comfortaa"/>
                <a:ea typeface="Comfortaa"/>
                <a:cs typeface="Comfortaa"/>
                <a:sym typeface="Comfortaa"/>
              </a:rPr>
              <a:t>Otros Servicios</a:t>
            </a:r>
            <a:endParaRPr b="1" sz="1200">
              <a:latin typeface="Comfortaa"/>
              <a:ea typeface="Comfortaa"/>
              <a:cs typeface="Comfortaa"/>
              <a:sym typeface="Comfortaa"/>
            </a:endParaRPr>
          </a:p>
        </p:txBody>
      </p:sp>
      <p:sp>
        <p:nvSpPr>
          <p:cNvPr id="315" name="Google Shape;315;p28"/>
          <p:cNvSpPr txBox="1"/>
          <p:nvPr/>
        </p:nvSpPr>
        <p:spPr>
          <a:xfrm>
            <a:off x="7177925" y="81600"/>
            <a:ext cx="1903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latin typeface="Comfortaa"/>
                <a:ea typeface="Comfortaa"/>
                <a:cs typeface="Comfortaa"/>
                <a:sym typeface="Comfortaa"/>
              </a:rPr>
              <a:t>Sistema Empresarial</a:t>
            </a:r>
            <a:endParaRPr b="1" sz="1600">
              <a:latin typeface="Comfortaa"/>
              <a:ea typeface="Comfortaa"/>
              <a:cs typeface="Comfortaa"/>
              <a:sym typeface="Comfortaa"/>
            </a:endParaRPr>
          </a:p>
        </p:txBody>
      </p:sp>
      <p:sp>
        <p:nvSpPr>
          <p:cNvPr id="316" name="Google Shape;316;p28"/>
          <p:cNvSpPr/>
          <p:nvPr/>
        </p:nvSpPr>
        <p:spPr>
          <a:xfrm>
            <a:off x="7493375" y="2905150"/>
            <a:ext cx="1272600" cy="7524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BASE DE DATOS</a:t>
            </a:r>
            <a:endParaRPr>
              <a:solidFill>
                <a:schemeClr val="lt1"/>
              </a:solidFill>
            </a:endParaRPr>
          </a:p>
        </p:txBody>
      </p:sp>
      <p:cxnSp>
        <p:nvCxnSpPr>
          <p:cNvPr id="317" name="Google Shape;317;p28"/>
          <p:cNvCxnSpPr>
            <a:endCxn id="311" idx="1"/>
          </p:cNvCxnSpPr>
          <p:nvPr/>
        </p:nvCxnSpPr>
        <p:spPr>
          <a:xfrm>
            <a:off x="3581038" y="1942150"/>
            <a:ext cx="1975800" cy="275100"/>
          </a:xfrm>
          <a:prstGeom prst="straightConnector1">
            <a:avLst/>
          </a:prstGeom>
          <a:noFill/>
          <a:ln cap="flat" cmpd="sng" w="9525">
            <a:solidFill>
              <a:schemeClr val="dk2"/>
            </a:solidFill>
            <a:prstDash val="solid"/>
            <a:round/>
            <a:headEnd len="med" w="med" type="none"/>
            <a:tailEnd len="med" w="med" type="triangle"/>
          </a:ln>
        </p:spPr>
      </p:cxnSp>
      <p:cxnSp>
        <p:nvCxnSpPr>
          <p:cNvPr id="318" name="Google Shape;318;p28"/>
          <p:cNvCxnSpPr>
            <a:stCxn id="311" idx="3"/>
            <a:endCxn id="316" idx="0"/>
          </p:cNvCxnSpPr>
          <p:nvPr/>
        </p:nvCxnSpPr>
        <p:spPr>
          <a:xfrm>
            <a:off x="6829438" y="2217250"/>
            <a:ext cx="1300200" cy="687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27"/>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JSTL organización</a:t>
            </a:r>
            <a:endParaRPr b="1" sz="1900">
              <a:latin typeface="Lato"/>
              <a:ea typeface="Lato"/>
              <a:cs typeface="Lato"/>
              <a:sym typeface="Lato"/>
            </a:endParaRPr>
          </a:p>
        </p:txBody>
      </p:sp>
      <p:sp>
        <p:nvSpPr>
          <p:cNvPr id="1306" name="Google Shape;1306;p127"/>
          <p:cNvSpPr/>
          <p:nvPr/>
        </p:nvSpPr>
        <p:spPr>
          <a:xfrm>
            <a:off x="1995850" y="1414700"/>
            <a:ext cx="2442600" cy="3366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27"/>
          <p:cNvSpPr txBox="1"/>
          <p:nvPr/>
        </p:nvSpPr>
        <p:spPr>
          <a:xfrm>
            <a:off x="2777850" y="1475200"/>
            <a:ext cx="1515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chemeClr val="lt1"/>
                </a:solidFill>
                <a:latin typeface="Lato"/>
                <a:ea typeface="Lato"/>
                <a:cs typeface="Lato"/>
                <a:sym typeface="Lato"/>
              </a:rPr>
              <a:t>JSTL</a:t>
            </a:r>
            <a:endParaRPr b="1" sz="2200">
              <a:solidFill>
                <a:schemeClr val="lt1"/>
              </a:solidFill>
              <a:latin typeface="Lato"/>
              <a:ea typeface="Lato"/>
              <a:cs typeface="Lato"/>
              <a:sym typeface="Lato"/>
            </a:endParaRPr>
          </a:p>
          <a:p>
            <a:pPr indent="0" lvl="0" marL="0" rtl="0" algn="l">
              <a:spcBef>
                <a:spcPts val="0"/>
              </a:spcBef>
              <a:spcAft>
                <a:spcPts val="0"/>
              </a:spcAft>
              <a:buNone/>
            </a:pPr>
            <a:r>
              <a:t/>
            </a:r>
            <a:endParaRPr b="1" sz="2200">
              <a:solidFill>
                <a:schemeClr val="lt1"/>
              </a:solidFill>
              <a:latin typeface="Lato"/>
              <a:ea typeface="Lato"/>
              <a:cs typeface="Lato"/>
              <a:sym typeface="Lato"/>
            </a:endParaRPr>
          </a:p>
        </p:txBody>
      </p:sp>
      <p:sp>
        <p:nvSpPr>
          <p:cNvPr id="1308" name="Google Shape;1308;p127"/>
          <p:cNvSpPr/>
          <p:nvPr/>
        </p:nvSpPr>
        <p:spPr>
          <a:xfrm>
            <a:off x="2261900" y="214437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00"/>
                </a:solidFill>
              </a:rPr>
              <a:t>core</a:t>
            </a:r>
            <a:endParaRPr b="1">
              <a:solidFill>
                <a:srgbClr val="FFFF00"/>
              </a:solidFill>
            </a:endParaRPr>
          </a:p>
        </p:txBody>
      </p:sp>
      <p:sp>
        <p:nvSpPr>
          <p:cNvPr id="1309" name="Google Shape;1309;p127"/>
          <p:cNvSpPr/>
          <p:nvPr/>
        </p:nvSpPr>
        <p:spPr>
          <a:xfrm>
            <a:off x="2261900" y="2603900"/>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xml</a:t>
            </a:r>
            <a:endParaRPr b="1">
              <a:solidFill>
                <a:schemeClr val="lt1"/>
              </a:solidFill>
            </a:endParaRPr>
          </a:p>
        </p:txBody>
      </p:sp>
      <p:sp>
        <p:nvSpPr>
          <p:cNvPr id="1310" name="Google Shape;1310;p127"/>
          <p:cNvSpPr/>
          <p:nvPr/>
        </p:nvSpPr>
        <p:spPr>
          <a:xfrm>
            <a:off x="2261800" y="306342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data base</a:t>
            </a:r>
            <a:endParaRPr b="1">
              <a:solidFill>
                <a:schemeClr val="lt1"/>
              </a:solidFill>
            </a:endParaRPr>
          </a:p>
        </p:txBody>
      </p:sp>
      <p:sp>
        <p:nvSpPr>
          <p:cNvPr id="1311" name="Google Shape;1311;p127"/>
          <p:cNvSpPr/>
          <p:nvPr/>
        </p:nvSpPr>
        <p:spPr>
          <a:xfrm>
            <a:off x="2261900" y="3522950"/>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functions</a:t>
            </a:r>
            <a:endParaRPr b="1">
              <a:solidFill>
                <a:schemeClr val="lt1"/>
              </a:solidFill>
            </a:endParaRPr>
          </a:p>
        </p:txBody>
      </p:sp>
      <p:sp>
        <p:nvSpPr>
          <p:cNvPr id="1312" name="Google Shape;1312;p127"/>
          <p:cNvSpPr/>
          <p:nvPr/>
        </p:nvSpPr>
        <p:spPr>
          <a:xfrm>
            <a:off x="2261800" y="398247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i18n</a:t>
            </a:r>
            <a:endParaRPr b="1">
              <a:solidFill>
                <a:schemeClr val="lt1"/>
              </a:solidFill>
            </a:endParaRPr>
          </a:p>
        </p:txBody>
      </p:sp>
      <p:sp>
        <p:nvSpPr>
          <p:cNvPr id="1313" name="Google Shape;1313;p127"/>
          <p:cNvSpPr/>
          <p:nvPr/>
        </p:nvSpPr>
        <p:spPr>
          <a:xfrm>
            <a:off x="6107900" y="1370550"/>
            <a:ext cx="1553700" cy="6468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900">
                <a:solidFill>
                  <a:schemeClr val="lt1"/>
                </a:solidFill>
              </a:rPr>
              <a:t>generales</a:t>
            </a:r>
            <a:endParaRPr b="1" sz="1900">
              <a:solidFill>
                <a:schemeClr val="lt1"/>
              </a:solidFill>
            </a:endParaRPr>
          </a:p>
        </p:txBody>
      </p:sp>
      <p:sp>
        <p:nvSpPr>
          <p:cNvPr id="1314" name="Google Shape;1314;p127"/>
          <p:cNvSpPr/>
          <p:nvPr/>
        </p:nvSpPr>
        <p:spPr>
          <a:xfrm>
            <a:off x="6107900" y="2294475"/>
            <a:ext cx="1553700" cy="6468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900">
                <a:solidFill>
                  <a:schemeClr val="lt1"/>
                </a:solidFill>
              </a:rPr>
              <a:t>sentencias de control</a:t>
            </a:r>
            <a:endParaRPr b="1" sz="1900">
              <a:solidFill>
                <a:schemeClr val="lt1"/>
              </a:solidFill>
            </a:endParaRPr>
          </a:p>
        </p:txBody>
      </p:sp>
      <p:sp>
        <p:nvSpPr>
          <p:cNvPr id="1315" name="Google Shape;1315;p127"/>
          <p:cNvSpPr/>
          <p:nvPr/>
        </p:nvSpPr>
        <p:spPr>
          <a:xfrm>
            <a:off x="6107900" y="3218400"/>
            <a:ext cx="1553700" cy="6468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900">
                <a:solidFill>
                  <a:schemeClr val="lt1"/>
                </a:solidFill>
              </a:rPr>
              <a:t>iteradores</a:t>
            </a:r>
            <a:endParaRPr b="1" sz="1900">
              <a:solidFill>
                <a:schemeClr val="lt1"/>
              </a:solidFill>
            </a:endParaRPr>
          </a:p>
        </p:txBody>
      </p:sp>
      <p:cxnSp>
        <p:nvCxnSpPr>
          <p:cNvPr id="1316" name="Google Shape;1316;p127"/>
          <p:cNvCxnSpPr>
            <a:stCxn id="1308" idx="3"/>
            <a:endCxn id="1313" idx="1"/>
          </p:cNvCxnSpPr>
          <p:nvPr/>
        </p:nvCxnSpPr>
        <p:spPr>
          <a:xfrm flipH="1" rot="10800000">
            <a:off x="4172600" y="1693925"/>
            <a:ext cx="1935300" cy="656100"/>
          </a:xfrm>
          <a:prstGeom prst="straightConnector1">
            <a:avLst/>
          </a:prstGeom>
          <a:noFill/>
          <a:ln cap="flat" cmpd="sng" w="9525">
            <a:solidFill>
              <a:schemeClr val="dk2"/>
            </a:solidFill>
            <a:prstDash val="solid"/>
            <a:round/>
            <a:headEnd len="med" w="med" type="none"/>
            <a:tailEnd len="med" w="med" type="triangle"/>
          </a:ln>
        </p:spPr>
      </p:cxnSp>
      <p:cxnSp>
        <p:nvCxnSpPr>
          <p:cNvPr id="1317" name="Google Shape;1317;p127"/>
          <p:cNvCxnSpPr>
            <a:stCxn id="1308" idx="3"/>
            <a:endCxn id="1314" idx="1"/>
          </p:cNvCxnSpPr>
          <p:nvPr/>
        </p:nvCxnSpPr>
        <p:spPr>
          <a:xfrm>
            <a:off x="4172600" y="2350025"/>
            <a:ext cx="1935300" cy="267900"/>
          </a:xfrm>
          <a:prstGeom prst="straightConnector1">
            <a:avLst/>
          </a:prstGeom>
          <a:noFill/>
          <a:ln cap="flat" cmpd="sng" w="9525">
            <a:solidFill>
              <a:schemeClr val="dk2"/>
            </a:solidFill>
            <a:prstDash val="solid"/>
            <a:round/>
            <a:headEnd len="med" w="med" type="none"/>
            <a:tailEnd len="med" w="med" type="triangle"/>
          </a:ln>
        </p:spPr>
      </p:cxnSp>
      <p:cxnSp>
        <p:nvCxnSpPr>
          <p:cNvPr id="1318" name="Google Shape;1318;p127"/>
          <p:cNvCxnSpPr>
            <a:stCxn id="1308" idx="3"/>
            <a:endCxn id="1315" idx="1"/>
          </p:cNvCxnSpPr>
          <p:nvPr/>
        </p:nvCxnSpPr>
        <p:spPr>
          <a:xfrm>
            <a:off x="4172600" y="2350025"/>
            <a:ext cx="1935300" cy="1191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28"/>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JSTL estructura</a:t>
            </a:r>
            <a:endParaRPr b="1" sz="1900">
              <a:latin typeface="Lato"/>
              <a:ea typeface="Lato"/>
              <a:cs typeface="Lato"/>
              <a:sym typeface="Lato"/>
            </a:endParaRPr>
          </a:p>
        </p:txBody>
      </p:sp>
      <p:sp>
        <p:nvSpPr>
          <p:cNvPr id="1324" name="Google Shape;1324;p128"/>
          <p:cNvSpPr/>
          <p:nvPr/>
        </p:nvSpPr>
        <p:spPr>
          <a:xfrm>
            <a:off x="5780375" y="1414800"/>
            <a:ext cx="2442600" cy="3366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28"/>
          <p:cNvSpPr txBox="1"/>
          <p:nvPr/>
        </p:nvSpPr>
        <p:spPr>
          <a:xfrm>
            <a:off x="6562375" y="1475300"/>
            <a:ext cx="1515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chemeClr val="lt1"/>
                </a:solidFill>
                <a:latin typeface="Lato"/>
                <a:ea typeface="Lato"/>
                <a:cs typeface="Lato"/>
                <a:sym typeface="Lato"/>
              </a:rPr>
              <a:t>JSTL</a:t>
            </a:r>
            <a:endParaRPr b="1" sz="2200">
              <a:solidFill>
                <a:schemeClr val="lt1"/>
              </a:solidFill>
              <a:latin typeface="Lato"/>
              <a:ea typeface="Lato"/>
              <a:cs typeface="Lato"/>
              <a:sym typeface="Lato"/>
            </a:endParaRPr>
          </a:p>
          <a:p>
            <a:pPr indent="0" lvl="0" marL="0" rtl="0" algn="l">
              <a:spcBef>
                <a:spcPts val="0"/>
              </a:spcBef>
              <a:spcAft>
                <a:spcPts val="0"/>
              </a:spcAft>
              <a:buNone/>
            </a:pPr>
            <a:r>
              <a:t/>
            </a:r>
            <a:endParaRPr b="1" sz="2200">
              <a:solidFill>
                <a:schemeClr val="lt1"/>
              </a:solidFill>
              <a:latin typeface="Lato"/>
              <a:ea typeface="Lato"/>
              <a:cs typeface="Lato"/>
              <a:sym typeface="Lato"/>
            </a:endParaRPr>
          </a:p>
        </p:txBody>
      </p:sp>
      <p:sp>
        <p:nvSpPr>
          <p:cNvPr id="1326" name="Google Shape;1326;p128"/>
          <p:cNvSpPr/>
          <p:nvPr/>
        </p:nvSpPr>
        <p:spPr>
          <a:xfrm>
            <a:off x="6046425" y="214447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00"/>
                </a:solidFill>
              </a:rPr>
              <a:t>core</a:t>
            </a:r>
            <a:endParaRPr b="1">
              <a:solidFill>
                <a:srgbClr val="FFFF00"/>
              </a:solidFill>
            </a:endParaRPr>
          </a:p>
        </p:txBody>
      </p:sp>
      <p:sp>
        <p:nvSpPr>
          <p:cNvPr id="1327" name="Google Shape;1327;p128"/>
          <p:cNvSpPr/>
          <p:nvPr/>
        </p:nvSpPr>
        <p:spPr>
          <a:xfrm>
            <a:off x="6046425" y="2604000"/>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xml</a:t>
            </a:r>
            <a:endParaRPr b="1">
              <a:solidFill>
                <a:schemeClr val="lt1"/>
              </a:solidFill>
            </a:endParaRPr>
          </a:p>
        </p:txBody>
      </p:sp>
      <p:sp>
        <p:nvSpPr>
          <p:cNvPr id="1328" name="Google Shape;1328;p128"/>
          <p:cNvSpPr/>
          <p:nvPr/>
        </p:nvSpPr>
        <p:spPr>
          <a:xfrm>
            <a:off x="6046325" y="306352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data base</a:t>
            </a:r>
            <a:endParaRPr b="1">
              <a:solidFill>
                <a:schemeClr val="lt1"/>
              </a:solidFill>
            </a:endParaRPr>
          </a:p>
        </p:txBody>
      </p:sp>
      <p:sp>
        <p:nvSpPr>
          <p:cNvPr id="1329" name="Google Shape;1329;p128"/>
          <p:cNvSpPr/>
          <p:nvPr/>
        </p:nvSpPr>
        <p:spPr>
          <a:xfrm>
            <a:off x="6046425" y="3523050"/>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functions</a:t>
            </a:r>
            <a:endParaRPr b="1">
              <a:solidFill>
                <a:schemeClr val="lt1"/>
              </a:solidFill>
            </a:endParaRPr>
          </a:p>
        </p:txBody>
      </p:sp>
      <p:sp>
        <p:nvSpPr>
          <p:cNvPr id="1330" name="Google Shape;1330;p128"/>
          <p:cNvSpPr/>
          <p:nvPr/>
        </p:nvSpPr>
        <p:spPr>
          <a:xfrm>
            <a:off x="6046325" y="398257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i18n</a:t>
            </a:r>
            <a:endParaRPr b="1">
              <a:solidFill>
                <a:schemeClr val="lt1"/>
              </a:solidFill>
            </a:endParaRPr>
          </a:p>
        </p:txBody>
      </p:sp>
      <p:sp>
        <p:nvSpPr>
          <p:cNvPr id="1331" name="Google Shape;1331;p128"/>
          <p:cNvSpPr/>
          <p:nvPr/>
        </p:nvSpPr>
        <p:spPr>
          <a:xfrm>
            <a:off x="1499525" y="2366100"/>
            <a:ext cx="2910300" cy="41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t>&lt;c:out value=”hola”/&gt;</a:t>
            </a:r>
            <a:endParaRPr b="1" sz="2000"/>
          </a:p>
        </p:txBody>
      </p:sp>
      <p:sp>
        <p:nvSpPr>
          <p:cNvPr id="1332" name="Google Shape;1332;p128"/>
          <p:cNvSpPr txBox="1"/>
          <p:nvPr/>
        </p:nvSpPr>
        <p:spPr>
          <a:xfrm>
            <a:off x="1088350" y="1572075"/>
            <a:ext cx="10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namespace</a:t>
            </a:r>
            <a:endParaRPr>
              <a:latin typeface="Lato"/>
              <a:ea typeface="Lato"/>
              <a:cs typeface="Lato"/>
              <a:sym typeface="Lato"/>
            </a:endParaRPr>
          </a:p>
        </p:txBody>
      </p:sp>
      <p:cxnSp>
        <p:nvCxnSpPr>
          <p:cNvPr id="1333" name="Google Shape;1333;p128"/>
          <p:cNvCxnSpPr>
            <a:stCxn id="1332" idx="2"/>
          </p:cNvCxnSpPr>
          <p:nvPr/>
        </p:nvCxnSpPr>
        <p:spPr>
          <a:xfrm>
            <a:off x="1616350" y="1972275"/>
            <a:ext cx="173400" cy="526800"/>
          </a:xfrm>
          <a:prstGeom prst="straightConnector1">
            <a:avLst/>
          </a:prstGeom>
          <a:noFill/>
          <a:ln cap="flat" cmpd="sng" w="9525">
            <a:solidFill>
              <a:schemeClr val="dk2"/>
            </a:solidFill>
            <a:prstDash val="solid"/>
            <a:round/>
            <a:headEnd len="med" w="med" type="none"/>
            <a:tailEnd len="med" w="med" type="triangle"/>
          </a:ln>
        </p:spPr>
      </p:cxnSp>
      <p:sp>
        <p:nvSpPr>
          <p:cNvPr id="1334" name="Google Shape;1334;p128"/>
          <p:cNvSpPr txBox="1"/>
          <p:nvPr/>
        </p:nvSpPr>
        <p:spPr>
          <a:xfrm>
            <a:off x="1499525" y="3582375"/>
            <a:ext cx="83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etiqueta</a:t>
            </a:r>
            <a:endParaRPr>
              <a:latin typeface="Lato"/>
              <a:ea typeface="Lato"/>
              <a:cs typeface="Lato"/>
              <a:sym typeface="Lato"/>
            </a:endParaRPr>
          </a:p>
        </p:txBody>
      </p:sp>
      <p:cxnSp>
        <p:nvCxnSpPr>
          <p:cNvPr id="1335" name="Google Shape;1335;p128"/>
          <p:cNvCxnSpPr>
            <a:stCxn id="1334" idx="0"/>
          </p:cNvCxnSpPr>
          <p:nvPr/>
        </p:nvCxnSpPr>
        <p:spPr>
          <a:xfrm flipH="1" rot="10800000">
            <a:off x="1918775" y="2652375"/>
            <a:ext cx="209700" cy="930000"/>
          </a:xfrm>
          <a:prstGeom prst="straightConnector1">
            <a:avLst/>
          </a:prstGeom>
          <a:noFill/>
          <a:ln cap="flat" cmpd="sng" w="9525">
            <a:solidFill>
              <a:schemeClr val="dk2"/>
            </a:solidFill>
            <a:prstDash val="solid"/>
            <a:round/>
            <a:headEnd len="med" w="med" type="none"/>
            <a:tailEnd len="med" w="med" type="triangle"/>
          </a:ln>
        </p:spPr>
      </p:cxnSp>
      <p:sp>
        <p:nvSpPr>
          <p:cNvPr id="1336" name="Google Shape;1336;p128"/>
          <p:cNvSpPr txBox="1"/>
          <p:nvPr/>
        </p:nvSpPr>
        <p:spPr>
          <a:xfrm>
            <a:off x="2385550" y="1588275"/>
            <a:ext cx="10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propiedad</a:t>
            </a:r>
            <a:endParaRPr>
              <a:latin typeface="Lato"/>
              <a:ea typeface="Lato"/>
              <a:cs typeface="Lato"/>
              <a:sym typeface="Lato"/>
            </a:endParaRPr>
          </a:p>
        </p:txBody>
      </p:sp>
      <p:cxnSp>
        <p:nvCxnSpPr>
          <p:cNvPr id="1337" name="Google Shape;1337;p128"/>
          <p:cNvCxnSpPr>
            <a:stCxn id="1336" idx="2"/>
          </p:cNvCxnSpPr>
          <p:nvPr/>
        </p:nvCxnSpPr>
        <p:spPr>
          <a:xfrm flipH="1">
            <a:off x="2837650" y="1988475"/>
            <a:ext cx="92400" cy="502800"/>
          </a:xfrm>
          <a:prstGeom prst="straightConnector1">
            <a:avLst/>
          </a:prstGeom>
          <a:noFill/>
          <a:ln cap="flat" cmpd="sng" w="9525">
            <a:solidFill>
              <a:schemeClr val="dk2"/>
            </a:solidFill>
            <a:prstDash val="solid"/>
            <a:round/>
            <a:headEnd len="med" w="med" type="none"/>
            <a:tailEnd len="med" w="med" type="triangle"/>
          </a:ln>
        </p:spPr>
      </p:cxnSp>
      <p:sp>
        <p:nvSpPr>
          <p:cNvPr id="1338" name="Google Shape;1338;p128"/>
          <p:cNvSpPr txBox="1"/>
          <p:nvPr/>
        </p:nvSpPr>
        <p:spPr>
          <a:xfrm>
            <a:off x="3373775" y="3582375"/>
            <a:ext cx="10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propiedad</a:t>
            </a:r>
            <a:endParaRPr>
              <a:latin typeface="Lato"/>
              <a:ea typeface="Lato"/>
              <a:cs typeface="Lato"/>
              <a:sym typeface="Lato"/>
            </a:endParaRPr>
          </a:p>
        </p:txBody>
      </p:sp>
      <p:cxnSp>
        <p:nvCxnSpPr>
          <p:cNvPr id="1339" name="Google Shape;1339;p128"/>
          <p:cNvCxnSpPr>
            <a:stCxn id="1338" idx="0"/>
          </p:cNvCxnSpPr>
          <p:nvPr/>
        </p:nvCxnSpPr>
        <p:spPr>
          <a:xfrm rot="10800000">
            <a:off x="3680975" y="2716275"/>
            <a:ext cx="237300" cy="866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29"/>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JSTL</a:t>
            </a:r>
            <a:endParaRPr b="1" sz="1900">
              <a:latin typeface="Lato"/>
              <a:ea typeface="Lato"/>
              <a:cs typeface="Lato"/>
              <a:sym typeface="Lato"/>
            </a:endParaRPr>
          </a:p>
        </p:txBody>
      </p:sp>
      <p:sp>
        <p:nvSpPr>
          <p:cNvPr id="1345" name="Google Shape;1345;p129"/>
          <p:cNvSpPr/>
          <p:nvPr/>
        </p:nvSpPr>
        <p:spPr>
          <a:xfrm>
            <a:off x="5780375" y="1414800"/>
            <a:ext cx="2442600" cy="3366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29"/>
          <p:cNvSpPr txBox="1"/>
          <p:nvPr/>
        </p:nvSpPr>
        <p:spPr>
          <a:xfrm>
            <a:off x="6562375" y="1475300"/>
            <a:ext cx="1515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chemeClr val="lt1"/>
                </a:solidFill>
                <a:latin typeface="Lato"/>
                <a:ea typeface="Lato"/>
                <a:cs typeface="Lato"/>
                <a:sym typeface="Lato"/>
              </a:rPr>
              <a:t>JSTL</a:t>
            </a:r>
            <a:endParaRPr b="1" sz="2200">
              <a:solidFill>
                <a:schemeClr val="lt1"/>
              </a:solidFill>
              <a:latin typeface="Lato"/>
              <a:ea typeface="Lato"/>
              <a:cs typeface="Lato"/>
              <a:sym typeface="Lato"/>
            </a:endParaRPr>
          </a:p>
          <a:p>
            <a:pPr indent="0" lvl="0" marL="0" rtl="0" algn="l">
              <a:spcBef>
                <a:spcPts val="0"/>
              </a:spcBef>
              <a:spcAft>
                <a:spcPts val="0"/>
              </a:spcAft>
              <a:buNone/>
            </a:pPr>
            <a:r>
              <a:t/>
            </a:r>
            <a:endParaRPr b="1" sz="2200">
              <a:solidFill>
                <a:schemeClr val="lt1"/>
              </a:solidFill>
              <a:latin typeface="Lato"/>
              <a:ea typeface="Lato"/>
              <a:cs typeface="Lato"/>
              <a:sym typeface="Lato"/>
            </a:endParaRPr>
          </a:p>
        </p:txBody>
      </p:sp>
      <p:sp>
        <p:nvSpPr>
          <p:cNvPr id="1347" name="Google Shape;1347;p129"/>
          <p:cNvSpPr/>
          <p:nvPr/>
        </p:nvSpPr>
        <p:spPr>
          <a:xfrm>
            <a:off x="6046425" y="214447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00"/>
                </a:solidFill>
              </a:rPr>
              <a:t>core</a:t>
            </a:r>
            <a:endParaRPr b="1">
              <a:solidFill>
                <a:srgbClr val="FFFF00"/>
              </a:solidFill>
            </a:endParaRPr>
          </a:p>
        </p:txBody>
      </p:sp>
      <p:sp>
        <p:nvSpPr>
          <p:cNvPr id="1348" name="Google Shape;1348;p129"/>
          <p:cNvSpPr/>
          <p:nvPr/>
        </p:nvSpPr>
        <p:spPr>
          <a:xfrm>
            <a:off x="6046425" y="2604000"/>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xml</a:t>
            </a:r>
            <a:endParaRPr b="1">
              <a:solidFill>
                <a:schemeClr val="lt1"/>
              </a:solidFill>
            </a:endParaRPr>
          </a:p>
        </p:txBody>
      </p:sp>
      <p:sp>
        <p:nvSpPr>
          <p:cNvPr id="1349" name="Google Shape;1349;p129"/>
          <p:cNvSpPr/>
          <p:nvPr/>
        </p:nvSpPr>
        <p:spPr>
          <a:xfrm>
            <a:off x="6046325" y="306352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data base</a:t>
            </a:r>
            <a:endParaRPr b="1">
              <a:solidFill>
                <a:schemeClr val="lt1"/>
              </a:solidFill>
            </a:endParaRPr>
          </a:p>
        </p:txBody>
      </p:sp>
      <p:sp>
        <p:nvSpPr>
          <p:cNvPr id="1350" name="Google Shape;1350;p129"/>
          <p:cNvSpPr/>
          <p:nvPr/>
        </p:nvSpPr>
        <p:spPr>
          <a:xfrm>
            <a:off x="6046425" y="3523050"/>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functions</a:t>
            </a:r>
            <a:endParaRPr b="1">
              <a:solidFill>
                <a:schemeClr val="lt1"/>
              </a:solidFill>
            </a:endParaRPr>
          </a:p>
        </p:txBody>
      </p:sp>
      <p:sp>
        <p:nvSpPr>
          <p:cNvPr id="1351" name="Google Shape;1351;p129"/>
          <p:cNvSpPr/>
          <p:nvPr/>
        </p:nvSpPr>
        <p:spPr>
          <a:xfrm>
            <a:off x="6046325" y="398257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i18n</a:t>
            </a:r>
            <a:endParaRPr b="1">
              <a:solidFill>
                <a:schemeClr val="lt1"/>
              </a:solidFill>
            </a:endParaRPr>
          </a:p>
        </p:txBody>
      </p:sp>
      <p:sp>
        <p:nvSpPr>
          <p:cNvPr id="1352" name="Google Shape;1352;p129"/>
          <p:cNvSpPr/>
          <p:nvPr/>
        </p:nvSpPr>
        <p:spPr>
          <a:xfrm>
            <a:off x="1499525" y="2366100"/>
            <a:ext cx="3877800" cy="41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t>&lt;c:out value=”${mensaje}”/&gt;</a:t>
            </a:r>
            <a:endParaRPr b="1" sz="2000"/>
          </a:p>
        </p:txBody>
      </p:sp>
      <p:sp>
        <p:nvSpPr>
          <p:cNvPr id="1353" name="Google Shape;1353;p129"/>
          <p:cNvSpPr txBox="1"/>
          <p:nvPr/>
        </p:nvSpPr>
        <p:spPr>
          <a:xfrm>
            <a:off x="1088350" y="1572075"/>
            <a:ext cx="10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namespace</a:t>
            </a:r>
            <a:endParaRPr>
              <a:latin typeface="Lato"/>
              <a:ea typeface="Lato"/>
              <a:cs typeface="Lato"/>
              <a:sym typeface="Lato"/>
            </a:endParaRPr>
          </a:p>
        </p:txBody>
      </p:sp>
      <p:cxnSp>
        <p:nvCxnSpPr>
          <p:cNvPr id="1354" name="Google Shape;1354;p129"/>
          <p:cNvCxnSpPr>
            <a:stCxn id="1353" idx="2"/>
          </p:cNvCxnSpPr>
          <p:nvPr/>
        </p:nvCxnSpPr>
        <p:spPr>
          <a:xfrm>
            <a:off x="1616350" y="1972275"/>
            <a:ext cx="173400" cy="526800"/>
          </a:xfrm>
          <a:prstGeom prst="straightConnector1">
            <a:avLst/>
          </a:prstGeom>
          <a:noFill/>
          <a:ln cap="flat" cmpd="sng" w="9525">
            <a:solidFill>
              <a:schemeClr val="dk2"/>
            </a:solidFill>
            <a:prstDash val="solid"/>
            <a:round/>
            <a:headEnd len="med" w="med" type="none"/>
            <a:tailEnd len="med" w="med" type="triangle"/>
          </a:ln>
        </p:spPr>
      </p:cxnSp>
      <p:sp>
        <p:nvSpPr>
          <p:cNvPr id="1355" name="Google Shape;1355;p129"/>
          <p:cNvSpPr txBox="1"/>
          <p:nvPr/>
        </p:nvSpPr>
        <p:spPr>
          <a:xfrm>
            <a:off x="1499525" y="3582375"/>
            <a:ext cx="83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etiqueta</a:t>
            </a:r>
            <a:endParaRPr>
              <a:latin typeface="Lato"/>
              <a:ea typeface="Lato"/>
              <a:cs typeface="Lato"/>
              <a:sym typeface="Lato"/>
            </a:endParaRPr>
          </a:p>
        </p:txBody>
      </p:sp>
      <p:cxnSp>
        <p:nvCxnSpPr>
          <p:cNvPr id="1356" name="Google Shape;1356;p129"/>
          <p:cNvCxnSpPr>
            <a:stCxn id="1355" idx="0"/>
          </p:cNvCxnSpPr>
          <p:nvPr/>
        </p:nvCxnSpPr>
        <p:spPr>
          <a:xfrm flipH="1" rot="10800000">
            <a:off x="1918775" y="2652375"/>
            <a:ext cx="209700" cy="930000"/>
          </a:xfrm>
          <a:prstGeom prst="straightConnector1">
            <a:avLst/>
          </a:prstGeom>
          <a:noFill/>
          <a:ln cap="flat" cmpd="sng" w="9525">
            <a:solidFill>
              <a:schemeClr val="dk2"/>
            </a:solidFill>
            <a:prstDash val="solid"/>
            <a:round/>
            <a:headEnd len="med" w="med" type="none"/>
            <a:tailEnd len="med" w="med" type="triangle"/>
          </a:ln>
        </p:spPr>
      </p:cxnSp>
      <p:sp>
        <p:nvSpPr>
          <p:cNvPr id="1357" name="Google Shape;1357;p129"/>
          <p:cNvSpPr txBox="1"/>
          <p:nvPr/>
        </p:nvSpPr>
        <p:spPr>
          <a:xfrm>
            <a:off x="2385550" y="1588275"/>
            <a:ext cx="10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propiedad</a:t>
            </a:r>
            <a:endParaRPr>
              <a:latin typeface="Lato"/>
              <a:ea typeface="Lato"/>
              <a:cs typeface="Lato"/>
              <a:sym typeface="Lato"/>
            </a:endParaRPr>
          </a:p>
        </p:txBody>
      </p:sp>
      <p:cxnSp>
        <p:nvCxnSpPr>
          <p:cNvPr id="1358" name="Google Shape;1358;p129"/>
          <p:cNvCxnSpPr>
            <a:stCxn id="1357" idx="2"/>
          </p:cNvCxnSpPr>
          <p:nvPr/>
        </p:nvCxnSpPr>
        <p:spPr>
          <a:xfrm flipH="1">
            <a:off x="2837650" y="1988475"/>
            <a:ext cx="92400" cy="502800"/>
          </a:xfrm>
          <a:prstGeom prst="straightConnector1">
            <a:avLst/>
          </a:prstGeom>
          <a:noFill/>
          <a:ln cap="flat" cmpd="sng" w="9525">
            <a:solidFill>
              <a:schemeClr val="dk2"/>
            </a:solidFill>
            <a:prstDash val="solid"/>
            <a:round/>
            <a:headEnd len="med" w="med" type="none"/>
            <a:tailEnd len="med" w="med" type="triangle"/>
          </a:ln>
        </p:spPr>
      </p:cxnSp>
      <p:sp>
        <p:nvSpPr>
          <p:cNvPr id="1359" name="Google Shape;1359;p129"/>
          <p:cNvSpPr txBox="1"/>
          <p:nvPr/>
        </p:nvSpPr>
        <p:spPr>
          <a:xfrm>
            <a:off x="3647675" y="3582375"/>
            <a:ext cx="10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expresión</a:t>
            </a:r>
            <a:endParaRPr>
              <a:latin typeface="Lato"/>
              <a:ea typeface="Lato"/>
              <a:cs typeface="Lato"/>
              <a:sym typeface="Lato"/>
            </a:endParaRPr>
          </a:p>
        </p:txBody>
      </p:sp>
      <p:cxnSp>
        <p:nvCxnSpPr>
          <p:cNvPr id="1360" name="Google Shape;1360;p129"/>
          <p:cNvCxnSpPr>
            <a:stCxn id="1359" idx="0"/>
          </p:cNvCxnSpPr>
          <p:nvPr/>
        </p:nvCxnSpPr>
        <p:spPr>
          <a:xfrm rot="10800000">
            <a:off x="4184075" y="2692575"/>
            <a:ext cx="8100" cy="889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30"/>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JSTL</a:t>
            </a:r>
            <a:endParaRPr b="1" sz="1900">
              <a:latin typeface="Lato"/>
              <a:ea typeface="Lato"/>
              <a:cs typeface="Lato"/>
              <a:sym typeface="Lato"/>
            </a:endParaRPr>
          </a:p>
        </p:txBody>
      </p:sp>
      <p:sp>
        <p:nvSpPr>
          <p:cNvPr id="1366" name="Google Shape;1366;p130"/>
          <p:cNvSpPr/>
          <p:nvPr/>
        </p:nvSpPr>
        <p:spPr>
          <a:xfrm>
            <a:off x="5780375" y="1414800"/>
            <a:ext cx="2442600" cy="3366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30"/>
          <p:cNvSpPr txBox="1"/>
          <p:nvPr/>
        </p:nvSpPr>
        <p:spPr>
          <a:xfrm>
            <a:off x="6562375" y="1475300"/>
            <a:ext cx="1515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chemeClr val="lt1"/>
                </a:solidFill>
                <a:latin typeface="Lato"/>
                <a:ea typeface="Lato"/>
                <a:cs typeface="Lato"/>
                <a:sym typeface="Lato"/>
              </a:rPr>
              <a:t>JSTL</a:t>
            </a:r>
            <a:endParaRPr b="1" sz="2200">
              <a:solidFill>
                <a:schemeClr val="lt1"/>
              </a:solidFill>
              <a:latin typeface="Lato"/>
              <a:ea typeface="Lato"/>
              <a:cs typeface="Lato"/>
              <a:sym typeface="Lato"/>
            </a:endParaRPr>
          </a:p>
          <a:p>
            <a:pPr indent="0" lvl="0" marL="0" rtl="0" algn="l">
              <a:spcBef>
                <a:spcPts val="0"/>
              </a:spcBef>
              <a:spcAft>
                <a:spcPts val="0"/>
              </a:spcAft>
              <a:buNone/>
            </a:pPr>
            <a:r>
              <a:t/>
            </a:r>
            <a:endParaRPr b="1" sz="2200">
              <a:solidFill>
                <a:schemeClr val="lt1"/>
              </a:solidFill>
              <a:latin typeface="Lato"/>
              <a:ea typeface="Lato"/>
              <a:cs typeface="Lato"/>
              <a:sym typeface="Lato"/>
            </a:endParaRPr>
          </a:p>
        </p:txBody>
      </p:sp>
      <p:sp>
        <p:nvSpPr>
          <p:cNvPr id="1368" name="Google Shape;1368;p130"/>
          <p:cNvSpPr/>
          <p:nvPr/>
        </p:nvSpPr>
        <p:spPr>
          <a:xfrm>
            <a:off x="6046425" y="214447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00"/>
                </a:solidFill>
              </a:rPr>
              <a:t>core</a:t>
            </a:r>
            <a:endParaRPr b="1">
              <a:solidFill>
                <a:srgbClr val="FFFF00"/>
              </a:solidFill>
            </a:endParaRPr>
          </a:p>
        </p:txBody>
      </p:sp>
      <p:sp>
        <p:nvSpPr>
          <p:cNvPr id="1369" name="Google Shape;1369;p130"/>
          <p:cNvSpPr/>
          <p:nvPr/>
        </p:nvSpPr>
        <p:spPr>
          <a:xfrm>
            <a:off x="6046425" y="2604000"/>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xml</a:t>
            </a:r>
            <a:endParaRPr b="1">
              <a:solidFill>
                <a:schemeClr val="lt1"/>
              </a:solidFill>
            </a:endParaRPr>
          </a:p>
        </p:txBody>
      </p:sp>
      <p:sp>
        <p:nvSpPr>
          <p:cNvPr id="1370" name="Google Shape;1370;p130"/>
          <p:cNvSpPr/>
          <p:nvPr/>
        </p:nvSpPr>
        <p:spPr>
          <a:xfrm>
            <a:off x="6046325" y="306352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data base</a:t>
            </a:r>
            <a:endParaRPr b="1">
              <a:solidFill>
                <a:schemeClr val="lt1"/>
              </a:solidFill>
            </a:endParaRPr>
          </a:p>
        </p:txBody>
      </p:sp>
      <p:sp>
        <p:nvSpPr>
          <p:cNvPr id="1371" name="Google Shape;1371;p130"/>
          <p:cNvSpPr/>
          <p:nvPr/>
        </p:nvSpPr>
        <p:spPr>
          <a:xfrm>
            <a:off x="6046425" y="3523050"/>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functions</a:t>
            </a:r>
            <a:endParaRPr b="1">
              <a:solidFill>
                <a:schemeClr val="lt1"/>
              </a:solidFill>
            </a:endParaRPr>
          </a:p>
        </p:txBody>
      </p:sp>
      <p:sp>
        <p:nvSpPr>
          <p:cNvPr id="1372" name="Google Shape;1372;p130"/>
          <p:cNvSpPr/>
          <p:nvPr/>
        </p:nvSpPr>
        <p:spPr>
          <a:xfrm>
            <a:off x="6046325" y="398257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i18n</a:t>
            </a:r>
            <a:endParaRPr b="1">
              <a:solidFill>
                <a:schemeClr val="lt1"/>
              </a:solidFill>
            </a:endParaRPr>
          </a:p>
        </p:txBody>
      </p:sp>
      <p:sp>
        <p:nvSpPr>
          <p:cNvPr id="1373" name="Google Shape;1373;p130"/>
          <p:cNvSpPr/>
          <p:nvPr/>
        </p:nvSpPr>
        <p:spPr>
          <a:xfrm>
            <a:off x="1499525" y="2366100"/>
            <a:ext cx="3877800" cy="41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t>&lt;c:out value=”${mensaje}”/&gt;</a:t>
            </a:r>
            <a:endParaRPr b="1" sz="2000"/>
          </a:p>
        </p:txBody>
      </p:sp>
      <p:sp>
        <p:nvSpPr>
          <p:cNvPr id="1374" name="Google Shape;1374;p130"/>
          <p:cNvSpPr txBox="1"/>
          <p:nvPr/>
        </p:nvSpPr>
        <p:spPr>
          <a:xfrm>
            <a:off x="1088350" y="1572075"/>
            <a:ext cx="10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namespace</a:t>
            </a:r>
            <a:endParaRPr>
              <a:latin typeface="Lato"/>
              <a:ea typeface="Lato"/>
              <a:cs typeface="Lato"/>
              <a:sym typeface="Lato"/>
            </a:endParaRPr>
          </a:p>
        </p:txBody>
      </p:sp>
      <p:cxnSp>
        <p:nvCxnSpPr>
          <p:cNvPr id="1375" name="Google Shape;1375;p130"/>
          <p:cNvCxnSpPr>
            <a:stCxn id="1374" idx="2"/>
          </p:cNvCxnSpPr>
          <p:nvPr/>
        </p:nvCxnSpPr>
        <p:spPr>
          <a:xfrm>
            <a:off x="1616350" y="1972275"/>
            <a:ext cx="173400" cy="526800"/>
          </a:xfrm>
          <a:prstGeom prst="straightConnector1">
            <a:avLst/>
          </a:prstGeom>
          <a:noFill/>
          <a:ln cap="flat" cmpd="sng" w="9525">
            <a:solidFill>
              <a:schemeClr val="dk2"/>
            </a:solidFill>
            <a:prstDash val="solid"/>
            <a:round/>
            <a:headEnd len="med" w="med" type="none"/>
            <a:tailEnd len="med" w="med" type="triangle"/>
          </a:ln>
        </p:spPr>
      </p:cxnSp>
      <p:sp>
        <p:nvSpPr>
          <p:cNvPr id="1376" name="Google Shape;1376;p130"/>
          <p:cNvSpPr txBox="1"/>
          <p:nvPr/>
        </p:nvSpPr>
        <p:spPr>
          <a:xfrm>
            <a:off x="1499525" y="3582375"/>
            <a:ext cx="83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etiqueta</a:t>
            </a:r>
            <a:endParaRPr>
              <a:latin typeface="Lato"/>
              <a:ea typeface="Lato"/>
              <a:cs typeface="Lato"/>
              <a:sym typeface="Lato"/>
            </a:endParaRPr>
          </a:p>
        </p:txBody>
      </p:sp>
      <p:cxnSp>
        <p:nvCxnSpPr>
          <p:cNvPr id="1377" name="Google Shape;1377;p130"/>
          <p:cNvCxnSpPr>
            <a:stCxn id="1376" idx="0"/>
          </p:cNvCxnSpPr>
          <p:nvPr/>
        </p:nvCxnSpPr>
        <p:spPr>
          <a:xfrm flipH="1" rot="10800000">
            <a:off x="1918775" y="2652375"/>
            <a:ext cx="209700" cy="930000"/>
          </a:xfrm>
          <a:prstGeom prst="straightConnector1">
            <a:avLst/>
          </a:prstGeom>
          <a:noFill/>
          <a:ln cap="flat" cmpd="sng" w="9525">
            <a:solidFill>
              <a:schemeClr val="dk2"/>
            </a:solidFill>
            <a:prstDash val="solid"/>
            <a:round/>
            <a:headEnd len="med" w="med" type="none"/>
            <a:tailEnd len="med" w="med" type="triangle"/>
          </a:ln>
        </p:spPr>
      </p:cxnSp>
      <p:sp>
        <p:nvSpPr>
          <p:cNvPr id="1378" name="Google Shape;1378;p130"/>
          <p:cNvSpPr txBox="1"/>
          <p:nvPr/>
        </p:nvSpPr>
        <p:spPr>
          <a:xfrm>
            <a:off x="2385550" y="1588275"/>
            <a:ext cx="10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propiedad</a:t>
            </a:r>
            <a:endParaRPr>
              <a:latin typeface="Lato"/>
              <a:ea typeface="Lato"/>
              <a:cs typeface="Lato"/>
              <a:sym typeface="Lato"/>
            </a:endParaRPr>
          </a:p>
        </p:txBody>
      </p:sp>
      <p:cxnSp>
        <p:nvCxnSpPr>
          <p:cNvPr id="1379" name="Google Shape;1379;p130"/>
          <p:cNvCxnSpPr>
            <a:stCxn id="1378" idx="2"/>
          </p:cNvCxnSpPr>
          <p:nvPr/>
        </p:nvCxnSpPr>
        <p:spPr>
          <a:xfrm flipH="1">
            <a:off x="2837650" y="1988475"/>
            <a:ext cx="92400" cy="502800"/>
          </a:xfrm>
          <a:prstGeom prst="straightConnector1">
            <a:avLst/>
          </a:prstGeom>
          <a:noFill/>
          <a:ln cap="flat" cmpd="sng" w="9525">
            <a:solidFill>
              <a:schemeClr val="dk2"/>
            </a:solidFill>
            <a:prstDash val="solid"/>
            <a:round/>
            <a:headEnd len="med" w="med" type="none"/>
            <a:tailEnd len="med" w="med" type="triangle"/>
          </a:ln>
        </p:spPr>
      </p:cxnSp>
      <p:sp>
        <p:nvSpPr>
          <p:cNvPr id="1380" name="Google Shape;1380;p130"/>
          <p:cNvSpPr txBox="1"/>
          <p:nvPr/>
        </p:nvSpPr>
        <p:spPr>
          <a:xfrm>
            <a:off x="3647675" y="3582375"/>
            <a:ext cx="10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expresión</a:t>
            </a:r>
            <a:endParaRPr>
              <a:latin typeface="Lato"/>
              <a:ea typeface="Lato"/>
              <a:cs typeface="Lato"/>
              <a:sym typeface="Lato"/>
            </a:endParaRPr>
          </a:p>
        </p:txBody>
      </p:sp>
      <p:cxnSp>
        <p:nvCxnSpPr>
          <p:cNvPr id="1381" name="Google Shape;1381;p130"/>
          <p:cNvCxnSpPr>
            <a:stCxn id="1380" idx="0"/>
          </p:cNvCxnSpPr>
          <p:nvPr/>
        </p:nvCxnSpPr>
        <p:spPr>
          <a:xfrm rot="10800000">
            <a:off x="4184075" y="2692575"/>
            <a:ext cx="8100" cy="889800"/>
          </a:xfrm>
          <a:prstGeom prst="straightConnector1">
            <a:avLst/>
          </a:prstGeom>
          <a:noFill/>
          <a:ln cap="flat" cmpd="sng" w="9525">
            <a:solidFill>
              <a:schemeClr val="dk2"/>
            </a:solidFill>
            <a:prstDash val="solid"/>
            <a:round/>
            <a:headEnd len="med" w="med" type="none"/>
            <a:tailEnd len="med" w="med" type="triangle"/>
          </a:ln>
        </p:spPr>
      </p:cxnSp>
      <p:sp>
        <p:nvSpPr>
          <p:cNvPr id="1382" name="Google Shape;1382;p130"/>
          <p:cNvSpPr/>
          <p:nvPr/>
        </p:nvSpPr>
        <p:spPr>
          <a:xfrm>
            <a:off x="3415375" y="3582375"/>
            <a:ext cx="1553700" cy="6468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900">
                <a:solidFill>
                  <a:schemeClr val="lt1"/>
                </a:solidFill>
              </a:rPr>
              <a:t>expression </a:t>
            </a:r>
            <a:r>
              <a:rPr b="1" lang="es" sz="1900">
                <a:solidFill>
                  <a:schemeClr val="lt1"/>
                </a:solidFill>
              </a:rPr>
              <a:t>language</a:t>
            </a:r>
            <a:endParaRPr b="1" sz="1900">
              <a:solidFill>
                <a:schemeClr val="lt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31"/>
          <p:cNvSpPr txBox="1"/>
          <p:nvPr>
            <p:ph type="title"/>
          </p:nvPr>
        </p:nvSpPr>
        <p:spPr>
          <a:xfrm>
            <a:off x="729450" y="2056375"/>
            <a:ext cx="6042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JSTL Instalación</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pic>
        <p:nvPicPr>
          <p:cNvPr id="1392" name="Google Shape;1392;p132"/>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1393" name="Google Shape;1393;p132"/>
          <p:cNvSpPr txBox="1"/>
          <p:nvPr/>
        </p:nvSpPr>
        <p:spPr>
          <a:xfrm>
            <a:off x="816863" y="332638"/>
            <a:ext cx="727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configurar JSTL</a:t>
            </a:r>
            <a:endParaRPr b="1" sz="1300">
              <a:solidFill>
                <a:schemeClr val="lt1"/>
              </a:solidFill>
              <a:latin typeface="Comfortaa"/>
              <a:ea typeface="Comfortaa"/>
              <a:cs typeface="Comfortaa"/>
              <a:sym typeface="Comfortaa"/>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pic>
        <p:nvPicPr>
          <p:cNvPr id="1398" name="Google Shape;1398;p133"/>
          <p:cNvPicPr preferRelativeResize="0"/>
          <p:nvPr/>
        </p:nvPicPr>
        <p:blipFill>
          <a:blip r:embed="rId3">
            <a:alphaModFix/>
          </a:blip>
          <a:stretch>
            <a:fillRect/>
          </a:stretch>
        </p:blipFill>
        <p:spPr>
          <a:xfrm>
            <a:off x="2852738" y="1676400"/>
            <a:ext cx="3438525" cy="1790700"/>
          </a:xfrm>
          <a:prstGeom prst="rect">
            <a:avLst/>
          </a:prstGeom>
          <a:noFill/>
          <a:ln>
            <a:noFill/>
          </a:ln>
        </p:spPr>
      </p:pic>
      <p:sp>
        <p:nvSpPr>
          <p:cNvPr id="1399" name="Google Shape;1399;p133"/>
          <p:cNvSpPr/>
          <p:nvPr/>
        </p:nvSpPr>
        <p:spPr>
          <a:xfrm>
            <a:off x="1099125" y="501550"/>
            <a:ext cx="2892000" cy="416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Crea un </a:t>
            </a:r>
            <a:r>
              <a:rPr b="1" lang="es">
                <a:solidFill>
                  <a:schemeClr val="lt1"/>
                </a:solidFill>
              </a:rPr>
              <a:t>dynamic</a:t>
            </a:r>
            <a:r>
              <a:rPr b="1" lang="es">
                <a:solidFill>
                  <a:schemeClr val="lt1"/>
                </a:solidFill>
              </a:rPr>
              <a:t> web </a:t>
            </a:r>
            <a:r>
              <a:rPr b="1" lang="es">
                <a:solidFill>
                  <a:schemeClr val="lt1"/>
                </a:solidFill>
              </a:rPr>
              <a:t>project</a:t>
            </a:r>
            <a:endParaRPr b="1">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9"/>
                                        </p:tgtEl>
                                        <p:attrNameLst>
                                          <p:attrName>style.visibility</p:attrName>
                                        </p:attrNameLst>
                                      </p:cBhvr>
                                      <p:to>
                                        <p:strVal val="visible"/>
                                      </p:to>
                                    </p:set>
                                    <p:animEffect filter="fade" transition="in">
                                      <p:cBhvr>
                                        <p:cTn dur="1000"/>
                                        <p:tgtEl>
                                          <p:spTgt spid="1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gtEl>
                                        <p:attrNameLst>
                                          <p:attrName>style.visibility</p:attrName>
                                        </p:attrNameLst>
                                      </p:cBhvr>
                                      <p:to>
                                        <p:strVal val="visible"/>
                                      </p:to>
                                    </p:set>
                                    <p:animEffect filter="fade" transition="in">
                                      <p:cBhvr>
                                        <p:cTn dur="1000"/>
                                        <p:tgtEl>
                                          <p:spTgt spid="1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34"/>
          <p:cNvSpPr/>
          <p:nvPr/>
        </p:nvSpPr>
        <p:spPr>
          <a:xfrm>
            <a:off x="1099125" y="501550"/>
            <a:ext cx="6637500" cy="416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Ir a </a:t>
            </a:r>
            <a:r>
              <a:rPr b="1" lang="es" u="sng">
                <a:solidFill>
                  <a:schemeClr val="lt1"/>
                </a:solidFill>
                <a:hlinkClick r:id="rId3">
                  <a:extLst>
                    <a:ext uri="{A12FA001-AC4F-418D-AE19-62706E023703}">
                      <ahyp:hlinkClr val="tx"/>
                    </a:ext>
                  </a:extLst>
                </a:hlinkClick>
              </a:rPr>
              <a:t>http://www.java2s.com/Code/Jar/j/jstl.htm</a:t>
            </a:r>
            <a:r>
              <a:rPr b="1" lang="es">
                <a:solidFill>
                  <a:schemeClr val="lt1"/>
                </a:solidFill>
              </a:rPr>
              <a:t> y descargar:</a:t>
            </a:r>
            <a:endParaRPr b="1">
              <a:solidFill>
                <a:schemeClr val="lt1"/>
              </a:solidFill>
            </a:endParaRPr>
          </a:p>
        </p:txBody>
      </p:sp>
      <p:pic>
        <p:nvPicPr>
          <p:cNvPr id="1405" name="Google Shape;1405;p134"/>
          <p:cNvPicPr preferRelativeResize="0"/>
          <p:nvPr/>
        </p:nvPicPr>
        <p:blipFill>
          <a:blip r:embed="rId4">
            <a:alphaModFix/>
          </a:blip>
          <a:stretch>
            <a:fillRect/>
          </a:stretch>
        </p:blipFill>
        <p:spPr>
          <a:xfrm>
            <a:off x="769800" y="1806350"/>
            <a:ext cx="7296150" cy="1790700"/>
          </a:xfrm>
          <a:prstGeom prst="rect">
            <a:avLst/>
          </a:prstGeom>
          <a:noFill/>
          <a:ln>
            <a:noFill/>
          </a:ln>
        </p:spPr>
      </p:pic>
      <p:sp>
        <p:nvSpPr>
          <p:cNvPr id="1406" name="Google Shape;1406;p134"/>
          <p:cNvSpPr/>
          <p:nvPr/>
        </p:nvSpPr>
        <p:spPr>
          <a:xfrm>
            <a:off x="1099125" y="4196775"/>
            <a:ext cx="6637500" cy="416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Guarda los jar en una carpeta de tu maquina.</a:t>
            </a:r>
            <a:endParaRPr b="1">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4"/>
                                        </p:tgtEl>
                                        <p:attrNameLst>
                                          <p:attrName>style.visibility</p:attrName>
                                        </p:attrNameLst>
                                      </p:cBhvr>
                                      <p:to>
                                        <p:strVal val="visible"/>
                                      </p:to>
                                    </p:set>
                                    <p:animEffect filter="fade" transition="in">
                                      <p:cBhvr>
                                        <p:cTn dur="1000"/>
                                        <p:tgtEl>
                                          <p:spTgt spid="1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5"/>
                                        </p:tgtEl>
                                        <p:attrNameLst>
                                          <p:attrName>style.visibility</p:attrName>
                                        </p:attrNameLst>
                                      </p:cBhvr>
                                      <p:to>
                                        <p:strVal val="visible"/>
                                      </p:to>
                                    </p:set>
                                    <p:animEffect filter="fade" transition="in">
                                      <p:cBhvr>
                                        <p:cTn dur="1000"/>
                                        <p:tgtEl>
                                          <p:spTgt spid="1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6"/>
                                        </p:tgtEl>
                                        <p:attrNameLst>
                                          <p:attrName>style.visibility</p:attrName>
                                        </p:attrNameLst>
                                      </p:cBhvr>
                                      <p:to>
                                        <p:strVal val="visible"/>
                                      </p:to>
                                    </p:set>
                                    <p:animEffect filter="fade" transition="in">
                                      <p:cBhvr>
                                        <p:cTn dur="1000"/>
                                        <p:tgtEl>
                                          <p:spTgt spid="1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35"/>
          <p:cNvSpPr/>
          <p:nvPr/>
        </p:nvSpPr>
        <p:spPr>
          <a:xfrm>
            <a:off x="1099125" y="501550"/>
            <a:ext cx="6637500" cy="416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Copia los 3 jar descargados a tu carpeta lib</a:t>
            </a:r>
            <a:endParaRPr b="1">
              <a:solidFill>
                <a:schemeClr val="lt1"/>
              </a:solidFill>
            </a:endParaRPr>
          </a:p>
        </p:txBody>
      </p:sp>
      <p:pic>
        <p:nvPicPr>
          <p:cNvPr id="1412" name="Google Shape;1412;p135"/>
          <p:cNvPicPr preferRelativeResize="0"/>
          <p:nvPr/>
        </p:nvPicPr>
        <p:blipFill>
          <a:blip r:embed="rId3">
            <a:alphaModFix/>
          </a:blip>
          <a:stretch>
            <a:fillRect/>
          </a:stretch>
        </p:blipFill>
        <p:spPr>
          <a:xfrm>
            <a:off x="152400" y="1245875"/>
            <a:ext cx="8839200" cy="2651760"/>
          </a:xfrm>
          <a:prstGeom prst="rect">
            <a:avLst/>
          </a:prstGeom>
          <a:noFill/>
          <a:ln>
            <a:noFill/>
          </a:ln>
        </p:spPr>
      </p:pic>
      <p:cxnSp>
        <p:nvCxnSpPr>
          <p:cNvPr id="1413" name="Google Shape;1413;p135"/>
          <p:cNvCxnSpPr/>
          <p:nvPr/>
        </p:nvCxnSpPr>
        <p:spPr>
          <a:xfrm flipH="1" rot="10800000">
            <a:off x="1248525" y="3190725"/>
            <a:ext cx="3222600" cy="245400"/>
          </a:xfrm>
          <a:prstGeom prst="straightConnector1">
            <a:avLst/>
          </a:prstGeom>
          <a:noFill/>
          <a:ln cap="flat" cmpd="sng" w="9525">
            <a:solidFill>
              <a:srgbClr val="FFFF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1"/>
                                        </p:tgtEl>
                                        <p:attrNameLst>
                                          <p:attrName>style.visibility</p:attrName>
                                        </p:attrNameLst>
                                      </p:cBhvr>
                                      <p:to>
                                        <p:strVal val="visible"/>
                                      </p:to>
                                    </p:set>
                                    <p:animEffect filter="fade" transition="in">
                                      <p:cBhvr>
                                        <p:cTn dur="1000"/>
                                        <p:tgtEl>
                                          <p:spTgt spid="1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36"/>
          <p:cNvSpPr/>
          <p:nvPr/>
        </p:nvSpPr>
        <p:spPr>
          <a:xfrm>
            <a:off x="1099125" y="501550"/>
            <a:ext cx="6637500" cy="416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Ir a Configure Build Path</a:t>
            </a:r>
            <a:endParaRPr b="1">
              <a:solidFill>
                <a:schemeClr val="lt1"/>
              </a:solidFill>
            </a:endParaRPr>
          </a:p>
        </p:txBody>
      </p:sp>
      <p:pic>
        <p:nvPicPr>
          <p:cNvPr id="1419" name="Google Shape;1419;p136"/>
          <p:cNvPicPr preferRelativeResize="0"/>
          <p:nvPr/>
        </p:nvPicPr>
        <p:blipFill>
          <a:blip r:embed="rId3">
            <a:alphaModFix/>
          </a:blip>
          <a:stretch>
            <a:fillRect/>
          </a:stretch>
        </p:blipFill>
        <p:spPr>
          <a:xfrm>
            <a:off x="1689100" y="1710325"/>
            <a:ext cx="5765802" cy="1968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8"/>
                                        </p:tgtEl>
                                        <p:attrNameLst>
                                          <p:attrName>style.visibility</p:attrName>
                                        </p:attrNameLst>
                                      </p:cBhvr>
                                      <p:to>
                                        <p:strVal val="visible"/>
                                      </p:to>
                                    </p:set>
                                    <p:animEffect filter="fade" transition="in">
                                      <p:cBhvr>
                                        <p:cTn dur="1000"/>
                                        <p:tgtEl>
                                          <p:spTgt spid="14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9"/>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SERVLETS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37"/>
          <p:cNvSpPr/>
          <p:nvPr/>
        </p:nvSpPr>
        <p:spPr>
          <a:xfrm>
            <a:off x="1099125" y="501550"/>
            <a:ext cx="6637500" cy="416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Pincha Add External JARS y busca tus archivos jstl descargados</a:t>
            </a:r>
            <a:endParaRPr b="1">
              <a:solidFill>
                <a:schemeClr val="lt1"/>
              </a:solidFill>
            </a:endParaRPr>
          </a:p>
        </p:txBody>
      </p:sp>
      <p:pic>
        <p:nvPicPr>
          <p:cNvPr id="1425" name="Google Shape;1425;p137"/>
          <p:cNvPicPr preferRelativeResize="0"/>
          <p:nvPr/>
        </p:nvPicPr>
        <p:blipFill>
          <a:blip r:embed="rId3">
            <a:alphaModFix/>
          </a:blip>
          <a:stretch>
            <a:fillRect/>
          </a:stretch>
        </p:blipFill>
        <p:spPr>
          <a:xfrm>
            <a:off x="783863" y="917650"/>
            <a:ext cx="7576264" cy="3921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4"/>
                                        </p:tgtEl>
                                        <p:attrNameLst>
                                          <p:attrName>style.visibility</p:attrName>
                                        </p:attrNameLst>
                                      </p:cBhvr>
                                      <p:to>
                                        <p:strVal val="visible"/>
                                      </p:to>
                                    </p:set>
                                    <p:animEffect filter="fade" transition="in">
                                      <p:cBhvr>
                                        <p:cTn dur="1000"/>
                                        <p:tgtEl>
                                          <p:spTgt spid="1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38"/>
          <p:cNvSpPr/>
          <p:nvPr/>
        </p:nvSpPr>
        <p:spPr>
          <a:xfrm>
            <a:off x="1099125" y="501550"/>
            <a:ext cx="6637500" cy="416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Añades todos los archivos</a:t>
            </a:r>
            <a:endParaRPr b="1">
              <a:solidFill>
                <a:schemeClr val="lt1"/>
              </a:solidFill>
            </a:endParaRPr>
          </a:p>
        </p:txBody>
      </p:sp>
      <p:pic>
        <p:nvPicPr>
          <p:cNvPr id="1431" name="Google Shape;1431;p138"/>
          <p:cNvPicPr preferRelativeResize="0"/>
          <p:nvPr/>
        </p:nvPicPr>
        <p:blipFill>
          <a:blip r:embed="rId3">
            <a:alphaModFix/>
          </a:blip>
          <a:stretch>
            <a:fillRect/>
          </a:stretch>
        </p:blipFill>
        <p:spPr>
          <a:xfrm>
            <a:off x="994513" y="1059375"/>
            <a:ext cx="7154972" cy="3921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0"/>
                                        </p:tgtEl>
                                        <p:attrNameLst>
                                          <p:attrName>style.visibility</p:attrName>
                                        </p:attrNameLst>
                                      </p:cBhvr>
                                      <p:to>
                                        <p:strVal val="visible"/>
                                      </p:to>
                                    </p:set>
                                    <p:animEffect filter="fade" transition="in">
                                      <p:cBhvr>
                                        <p:cTn dur="1000"/>
                                        <p:tgtEl>
                                          <p:spTgt spid="1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139"/>
          <p:cNvSpPr/>
          <p:nvPr/>
        </p:nvSpPr>
        <p:spPr>
          <a:xfrm>
            <a:off x="1099125" y="501550"/>
            <a:ext cx="6637500" cy="416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Ahora tienes JSTL configurado.</a:t>
            </a:r>
            <a:endParaRPr b="1">
              <a:solidFill>
                <a:schemeClr val="lt1"/>
              </a:solidFill>
            </a:endParaRPr>
          </a:p>
        </p:txBody>
      </p:sp>
      <p:pic>
        <p:nvPicPr>
          <p:cNvPr id="1437" name="Google Shape;1437;p139"/>
          <p:cNvPicPr preferRelativeResize="0"/>
          <p:nvPr/>
        </p:nvPicPr>
        <p:blipFill>
          <a:blip r:embed="rId3">
            <a:alphaModFix/>
          </a:blip>
          <a:stretch>
            <a:fillRect/>
          </a:stretch>
        </p:blipFill>
        <p:spPr>
          <a:xfrm>
            <a:off x="2755763" y="1304825"/>
            <a:ext cx="3324225" cy="3295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6"/>
                                        </p:tgtEl>
                                        <p:attrNameLst>
                                          <p:attrName>style.visibility</p:attrName>
                                        </p:attrNameLst>
                                      </p:cBhvr>
                                      <p:to>
                                        <p:strVal val="visible"/>
                                      </p:to>
                                    </p:set>
                                    <p:animEffect filter="fade" transition="in">
                                      <p:cBhvr>
                                        <p:cTn dur="1000"/>
                                        <p:tgtEl>
                                          <p:spTgt spid="1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40"/>
          <p:cNvSpPr/>
          <p:nvPr/>
        </p:nvSpPr>
        <p:spPr>
          <a:xfrm>
            <a:off x="1099125" y="501550"/>
            <a:ext cx="6637500" cy="416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También</a:t>
            </a:r>
            <a:r>
              <a:rPr b="1" lang="es">
                <a:solidFill>
                  <a:schemeClr val="lt1"/>
                </a:solidFill>
              </a:rPr>
              <a:t> puedes añadirlos desde tu proyecto</a:t>
            </a:r>
            <a:endParaRPr b="1">
              <a:solidFill>
                <a:schemeClr val="lt1"/>
              </a:solidFill>
            </a:endParaRPr>
          </a:p>
        </p:txBody>
      </p:sp>
      <p:pic>
        <p:nvPicPr>
          <p:cNvPr id="1443" name="Google Shape;1443;p140"/>
          <p:cNvPicPr preferRelativeResize="0"/>
          <p:nvPr/>
        </p:nvPicPr>
        <p:blipFill>
          <a:blip r:embed="rId3">
            <a:alphaModFix/>
          </a:blip>
          <a:stretch>
            <a:fillRect/>
          </a:stretch>
        </p:blipFill>
        <p:spPr>
          <a:xfrm>
            <a:off x="922900" y="1038050"/>
            <a:ext cx="7298210" cy="3921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2"/>
                                        </p:tgtEl>
                                        <p:attrNameLst>
                                          <p:attrName>style.visibility</p:attrName>
                                        </p:attrNameLst>
                                      </p:cBhvr>
                                      <p:to>
                                        <p:strVal val="visible"/>
                                      </p:to>
                                    </p:set>
                                    <p:animEffect filter="fade" transition="in">
                                      <p:cBhvr>
                                        <p:cTn dur="1000"/>
                                        <p:tgtEl>
                                          <p:spTgt spid="1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141"/>
          <p:cNvSpPr/>
          <p:nvPr/>
        </p:nvSpPr>
        <p:spPr>
          <a:xfrm>
            <a:off x="1099125" y="501550"/>
            <a:ext cx="6637500" cy="416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Ahora los JAR estan referenciados desde tu proyecto. ¿Ven la diferencia?</a:t>
            </a:r>
            <a:endParaRPr b="1">
              <a:solidFill>
                <a:schemeClr val="lt1"/>
              </a:solidFill>
            </a:endParaRPr>
          </a:p>
        </p:txBody>
      </p:sp>
      <p:pic>
        <p:nvPicPr>
          <p:cNvPr id="1449" name="Google Shape;1449;p141"/>
          <p:cNvPicPr preferRelativeResize="0"/>
          <p:nvPr/>
        </p:nvPicPr>
        <p:blipFill>
          <a:blip r:embed="rId3">
            <a:alphaModFix/>
          </a:blip>
          <a:stretch>
            <a:fillRect/>
          </a:stretch>
        </p:blipFill>
        <p:spPr>
          <a:xfrm>
            <a:off x="1099113" y="1379500"/>
            <a:ext cx="3514725" cy="3333750"/>
          </a:xfrm>
          <a:prstGeom prst="rect">
            <a:avLst/>
          </a:prstGeom>
          <a:noFill/>
          <a:ln>
            <a:noFill/>
          </a:ln>
        </p:spPr>
      </p:pic>
      <p:pic>
        <p:nvPicPr>
          <p:cNvPr id="1450" name="Google Shape;1450;p141"/>
          <p:cNvPicPr preferRelativeResize="0"/>
          <p:nvPr/>
        </p:nvPicPr>
        <p:blipFill>
          <a:blip r:embed="rId4">
            <a:alphaModFix/>
          </a:blip>
          <a:stretch>
            <a:fillRect/>
          </a:stretch>
        </p:blipFill>
        <p:spPr>
          <a:xfrm>
            <a:off x="5572963" y="1379500"/>
            <a:ext cx="3324225" cy="3295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8"/>
                                        </p:tgtEl>
                                        <p:attrNameLst>
                                          <p:attrName>style.visibility</p:attrName>
                                        </p:attrNameLst>
                                      </p:cBhvr>
                                      <p:to>
                                        <p:strVal val="visible"/>
                                      </p:to>
                                    </p:set>
                                    <p:animEffect filter="fade" transition="in">
                                      <p:cBhvr>
                                        <p:cTn dur="1000"/>
                                        <p:tgtEl>
                                          <p:spTgt spid="1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pic>
        <p:nvPicPr>
          <p:cNvPr id="1455" name="Google Shape;1455;p142"/>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1456" name="Google Shape;1456;p142"/>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42"/>
          <p:cNvSpPr txBox="1"/>
          <p:nvPr/>
        </p:nvSpPr>
        <p:spPr>
          <a:xfrm>
            <a:off x="5158175" y="330350"/>
            <a:ext cx="2564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 </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aprendido cómo instalar JSTL</a:t>
            </a:r>
            <a:endParaRPr b="1" sz="1300">
              <a:solidFill>
                <a:schemeClr val="lt1"/>
              </a:solidFill>
              <a:latin typeface="Comfortaa"/>
              <a:ea typeface="Comfortaa"/>
              <a:cs typeface="Comfortaa"/>
              <a:sym typeface="Comfortaa"/>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43"/>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JSTL</a:t>
            </a:r>
            <a:endParaRPr b="1" sz="1900">
              <a:latin typeface="Lato"/>
              <a:ea typeface="Lato"/>
              <a:cs typeface="Lato"/>
              <a:sym typeface="Lato"/>
            </a:endParaRPr>
          </a:p>
        </p:txBody>
      </p:sp>
      <p:sp>
        <p:nvSpPr>
          <p:cNvPr id="1463" name="Google Shape;1463;p143"/>
          <p:cNvSpPr/>
          <p:nvPr/>
        </p:nvSpPr>
        <p:spPr>
          <a:xfrm>
            <a:off x="3266400" y="3310825"/>
            <a:ext cx="1085100" cy="10287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c:url</a:t>
            </a:r>
            <a:endParaRPr>
              <a:solidFill>
                <a:schemeClr val="lt1"/>
              </a:solidFill>
            </a:endParaRPr>
          </a:p>
        </p:txBody>
      </p:sp>
      <p:sp>
        <p:nvSpPr>
          <p:cNvPr id="1464" name="Google Shape;1464;p143"/>
          <p:cNvSpPr/>
          <p:nvPr/>
        </p:nvSpPr>
        <p:spPr>
          <a:xfrm>
            <a:off x="1551075" y="3310825"/>
            <a:ext cx="1492200" cy="11025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c:remove</a:t>
            </a:r>
            <a:endParaRPr>
              <a:solidFill>
                <a:schemeClr val="lt1"/>
              </a:solidFill>
            </a:endParaRPr>
          </a:p>
        </p:txBody>
      </p:sp>
      <p:sp>
        <p:nvSpPr>
          <p:cNvPr id="1465" name="Google Shape;1465;p143"/>
          <p:cNvSpPr/>
          <p:nvPr/>
        </p:nvSpPr>
        <p:spPr>
          <a:xfrm>
            <a:off x="6100700" y="1993100"/>
            <a:ext cx="1421700" cy="11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c:forEach</a:t>
            </a:r>
            <a:endParaRPr>
              <a:solidFill>
                <a:schemeClr val="lt1"/>
              </a:solidFill>
            </a:endParaRPr>
          </a:p>
        </p:txBody>
      </p:sp>
      <p:sp>
        <p:nvSpPr>
          <p:cNvPr id="1466" name="Google Shape;1466;p143"/>
          <p:cNvSpPr/>
          <p:nvPr/>
        </p:nvSpPr>
        <p:spPr>
          <a:xfrm>
            <a:off x="4683550" y="1993100"/>
            <a:ext cx="1085100" cy="10287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c:if</a:t>
            </a:r>
            <a:endParaRPr>
              <a:solidFill>
                <a:schemeClr val="lt1"/>
              </a:solidFill>
            </a:endParaRPr>
          </a:p>
        </p:txBody>
      </p:sp>
      <p:sp>
        <p:nvSpPr>
          <p:cNvPr id="1467" name="Google Shape;1467;p143"/>
          <p:cNvSpPr/>
          <p:nvPr/>
        </p:nvSpPr>
        <p:spPr>
          <a:xfrm>
            <a:off x="3266400" y="1993100"/>
            <a:ext cx="1085100" cy="10287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c:set</a:t>
            </a:r>
            <a:endParaRPr>
              <a:solidFill>
                <a:schemeClr val="lt1"/>
              </a:solidFill>
            </a:endParaRPr>
          </a:p>
        </p:txBody>
      </p:sp>
      <p:sp>
        <p:nvSpPr>
          <p:cNvPr id="1468" name="Google Shape;1468;p143"/>
          <p:cNvSpPr/>
          <p:nvPr/>
        </p:nvSpPr>
        <p:spPr>
          <a:xfrm>
            <a:off x="1958200" y="1993100"/>
            <a:ext cx="1085100" cy="10287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c:out</a:t>
            </a:r>
            <a:endParaRPr>
              <a:solidFill>
                <a:schemeClr val="lt1"/>
              </a:solidFill>
            </a:endParaRPr>
          </a:p>
        </p:txBody>
      </p:sp>
      <p:sp>
        <p:nvSpPr>
          <p:cNvPr id="1469" name="Google Shape;1469;p143"/>
          <p:cNvSpPr/>
          <p:nvPr/>
        </p:nvSpPr>
        <p:spPr>
          <a:xfrm>
            <a:off x="4572000" y="3237025"/>
            <a:ext cx="1364400" cy="11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c:choose</a:t>
            </a:r>
            <a:endParaRPr>
              <a:solidFill>
                <a:schemeClr val="lt1"/>
              </a:solidFill>
            </a:endParaRPr>
          </a:p>
        </p:txBody>
      </p:sp>
      <p:sp>
        <p:nvSpPr>
          <p:cNvPr id="1470" name="Google Shape;1470;p143"/>
          <p:cNvSpPr/>
          <p:nvPr/>
        </p:nvSpPr>
        <p:spPr>
          <a:xfrm>
            <a:off x="6100700" y="3237025"/>
            <a:ext cx="1252800" cy="1102500"/>
          </a:xfrm>
          <a:prstGeom prst="ellipse">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c:param</a:t>
            </a:r>
            <a:endParaRPr>
              <a:solidFill>
                <a:schemeClr val="lt1"/>
              </a:solidFill>
            </a:endParaRPr>
          </a:p>
        </p:txBody>
      </p:sp>
      <p:sp>
        <p:nvSpPr>
          <p:cNvPr id="1471" name="Google Shape;1471;p143"/>
          <p:cNvSpPr txBox="1"/>
          <p:nvPr/>
        </p:nvSpPr>
        <p:spPr>
          <a:xfrm>
            <a:off x="3889800" y="1245675"/>
            <a:ext cx="136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000">
                <a:solidFill>
                  <a:srgbClr val="9900FF"/>
                </a:solidFill>
                <a:latin typeface="Lato"/>
                <a:ea typeface="Lato"/>
                <a:cs typeface="Lato"/>
                <a:sym typeface="Lato"/>
              </a:rPr>
              <a:t>CORE</a:t>
            </a:r>
            <a:endParaRPr b="1" sz="3000">
              <a:solidFill>
                <a:srgbClr val="9900FF"/>
              </a:solidFill>
              <a:latin typeface="Lato"/>
              <a:ea typeface="Lato"/>
              <a:cs typeface="Lato"/>
              <a:sym typeface="Lato"/>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144"/>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JSTL</a:t>
            </a:r>
            <a:endParaRPr b="1" sz="1900">
              <a:latin typeface="Lato"/>
              <a:ea typeface="Lato"/>
              <a:cs typeface="Lato"/>
              <a:sym typeface="Lato"/>
            </a:endParaRPr>
          </a:p>
        </p:txBody>
      </p:sp>
      <p:sp>
        <p:nvSpPr>
          <p:cNvPr id="1477" name="Google Shape;1477;p144"/>
          <p:cNvSpPr/>
          <p:nvPr/>
        </p:nvSpPr>
        <p:spPr>
          <a:xfrm>
            <a:off x="1958200" y="1993100"/>
            <a:ext cx="1085100" cy="10287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c:out</a:t>
            </a:r>
            <a:endParaRPr>
              <a:solidFill>
                <a:schemeClr val="lt1"/>
              </a:solidFill>
            </a:endParaRPr>
          </a:p>
        </p:txBody>
      </p:sp>
      <p:sp>
        <p:nvSpPr>
          <p:cNvPr id="1478" name="Google Shape;1478;p144"/>
          <p:cNvSpPr txBox="1"/>
          <p:nvPr/>
        </p:nvSpPr>
        <p:spPr>
          <a:xfrm>
            <a:off x="3889800" y="1245675"/>
            <a:ext cx="136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000">
                <a:solidFill>
                  <a:srgbClr val="9900FF"/>
                </a:solidFill>
                <a:latin typeface="Lato"/>
                <a:ea typeface="Lato"/>
                <a:cs typeface="Lato"/>
                <a:sym typeface="Lato"/>
              </a:rPr>
              <a:t>CORE</a:t>
            </a:r>
            <a:endParaRPr b="1" sz="3000">
              <a:solidFill>
                <a:srgbClr val="9900FF"/>
              </a:solidFill>
              <a:latin typeface="Lato"/>
              <a:ea typeface="Lato"/>
              <a:cs typeface="Lato"/>
              <a:sym typeface="Lato"/>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pic>
        <p:nvPicPr>
          <p:cNvPr id="1483" name="Google Shape;1483;p145"/>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1484" name="Google Shape;1484;p145"/>
          <p:cNvSpPr txBox="1"/>
          <p:nvPr/>
        </p:nvSpPr>
        <p:spPr>
          <a:xfrm>
            <a:off x="816863" y="332638"/>
            <a:ext cx="727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generar un JSP y mostrar un Saludo con JSTL</a:t>
            </a:r>
            <a:endParaRPr b="1" sz="1300">
              <a:solidFill>
                <a:schemeClr val="lt1"/>
              </a:solidFill>
              <a:latin typeface="Comfortaa"/>
              <a:ea typeface="Comfortaa"/>
              <a:cs typeface="Comfortaa"/>
              <a:sym typeface="Comfortaa"/>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pic>
        <p:nvPicPr>
          <p:cNvPr id="1489" name="Google Shape;1489;p146"/>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1490" name="Google Shape;1490;p146"/>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46"/>
          <p:cNvSpPr txBox="1"/>
          <p:nvPr/>
        </p:nvSpPr>
        <p:spPr>
          <a:xfrm>
            <a:off x="5158175" y="330350"/>
            <a:ext cx="2564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 </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aprendido cómo utilizar JSTL y un tag de salida.</a:t>
            </a:r>
            <a:endParaRPr b="1" sz="1300">
              <a:solidFill>
                <a:schemeClr val="lt1"/>
              </a:solidFill>
              <a:latin typeface="Comfortaa"/>
              <a:ea typeface="Comfortaa"/>
              <a:cs typeface="Comfortaa"/>
              <a:sym typeface="Comforta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0"/>
          <p:cNvSpPr txBox="1"/>
          <p:nvPr>
            <p:ph type="title"/>
          </p:nvPr>
        </p:nvSpPr>
        <p:spPr>
          <a:xfrm>
            <a:off x="627300" y="1318650"/>
            <a:ext cx="7889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Antes de los servlet, ¿ Conoces HTTP?</a:t>
            </a:r>
            <a:endParaRPr/>
          </a:p>
        </p:txBody>
      </p:sp>
      <p:sp>
        <p:nvSpPr>
          <p:cNvPr id="329" name="Google Shape;329;p30"/>
          <p:cNvSpPr txBox="1"/>
          <p:nvPr/>
        </p:nvSpPr>
        <p:spPr>
          <a:xfrm>
            <a:off x="513300" y="1944525"/>
            <a:ext cx="80034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Resumen: Es responsable de asegurar que los archivos que se </a:t>
            </a:r>
            <a:r>
              <a:rPr b="1" lang="es" sz="1900">
                <a:latin typeface="Comfortaa"/>
                <a:ea typeface="Comfortaa"/>
                <a:cs typeface="Comfortaa"/>
                <a:sym typeface="Comfortaa"/>
              </a:rPr>
              <a:t>envían</a:t>
            </a:r>
            <a:r>
              <a:rPr b="1" lang="es" sz="1900">
                <a:latin typeface="Comfortaa"/>
                <a:ea typeface="Comfortaa"/>
                <a:cs typeface="Comfortaa"/>
                <a:sym typeface="Comfortaa"/>
              </a:rPr>
              <a:t> desde un nodo a otro lleguen completos y sin </a:t>
            </a:r>
            <a:r>
              <a:rPr b="1" lang="es" sz="1900">
                <a:latin typeface="Comfortaa"/>
                <a:ea typeface="Comfortaa"/>
                <a:cs typeface="Comfortaa"/>
                <a:sym typeface="Comfortaa"/>
              </a:rPr>
              <a:t>pérdidas</a:t>
            </a:r>
            <a:r>
              <a:rPr b="1" lang="es" sz="1900">
                <a:latin typeface="Comfortaa"/>
                <a:ea typeface="Comfortaa"/>
                <a:cs typeface="Comfortaa"/>
                <a:sym typeface="Comfortaa"/>
              </a:rPr>
              <a:t>.</a:t>
            </a:r>
            <a:endParaRPr b="1" sz="1900">
              <a:latin typeface="Comfortaa"/>
              <a:ea typeface="Comfortaa"/>
              <a:cs typeface="Comfortaa"/>
              <a:sym typeface="Comfortaa"/>
            </a:endParaRPr>
          </a:p>
        </p:txBody>
      </p:sp>
      <p:pic>
        <p:nvPicPr>
          <p:cNvPr id="330" name="Google Shape;330;p30"/>
          <p:cNvPicPr preferRelativeResize="0"/>
          <p:nvPr/>
        </p:nvPicPr>
        <p:blipFill>
          <a:blip r:embed="rId3">
            <a:alphaModFix/>
          </a:blip>
          <a:stretch>
            <a:fillRect/>
          </a:stretch>
        </p:blipFill>
        <p:spPr>
          <a:xfrm>
            <a:off x="2664588" y="2902250"/>
            <a:ext cx="3814825" cy="21799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pic>
        <p:nvPicPr>
          <p:cNvPr id="1496" name="Google Shape;1496;p147"/>
          <p:cNvPicPr preferRelativeResize="0"/>
          <p:nvPr/>
        </p:nvPicPr>
        <p:blipFill>
          <a:blip r:embed="rId3">
            <a:alphaModFix/>
          </a:blip>
          <a:stretch>
            <a:fillRect/>
          </a:stretch>
        </p:blipFill>
        <p:spPr>
          <a:xfrm>
            <a:off x="152400" y="793938"/>
            <a:ext cx="8839201" cy="3555619"/>
          </a:xfrm>
          <a:prstGeom prst="rect">
            <a:avLst/>
          </a:prstGeom>
          <a:noFill/>
          <a:ln>
            <a:noFill/>
          </a:ln>
        </p:spPr>
      </p:pic>
      <p:cxnSp>
        <p:nvCxnSpPr>
          <p:cNvPr id="1497" name="Google Shape;1497;p147"/>
          <p:cNvCxnSpPr/>
          <p:nvPr/>
        </p:nvCxnSpPr>
        <p:spPr>
          <a:xfrm>
            <a:off x="224100" y="1558000"/>
            <a:ext cx="7939500" cy="0"/>
          </a:xfrm>
          <a:prstGeom prst="straightConnector1">
            <a:avLst/>
          </a:prstGeom>
          <a:noFill/>
          <a:ln cap="flat" cmpd="sng" w="9525">
            <a:solidFill>
              <a:srgbClr val="FF0000"/>
            </a:solidFill>
            <a:prstDash val="solid"/>
            <a:round/>
            <a:headEnd len="med" w="med" type="none"/>
            <a:tailEnd len="med" w="med" type="none"/>
          </a:ln>
        </p:spPr>
      </p:cxnSp>
      <p:pic>
        <p:nvPicPr>
          <p:cNvPr id="1498" name="Google Shape;1498;p147"/>
          <p:cNvPicPr preferRelativeResize="0"/>
          <p:nvPr/>
        </p:nvPicPr>
        <p:blipFill>
          <a:blip r:embed="rId4">
            <a:alphaModFix/>
          </a:blip>
          <a:stretch>
            <a:fillRect/>
          </a:stretch>
        </p:blipFill>
        <p:spPr>
          <a:xfrm>
            <a:off x="2231125" y="1838325"/>
            <a:ext cx="5029200" cy="1466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6"/>
                                        </p:tgtEl>
                                        <p:attrNameLst>
                                          <p:attrName>style.visibility</p:attrName>
                                        </p:attrNameLst>
                                      </p:cBhvr>
                                      <p:to>
                                        <p:strVal val="visible"/>
                                      </p:to>
                                    </p:set>
                                    <p:animEffect filter="fade" transition="in">
                                      <p:cBhvr>
                                        <p:cTn dur="1000"/>
                                        <p:tgtEl>
                                          <p:spTgt spid="1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7"/>
                                        </p:tgtEl>
                                        <p:attrNameLst>
                                          <p:attrName>style.visibility</p:attrName>
                                        </p:attrNameLst>
                                      </p:cBhvr>
                                      <p:to>
                                        <p:strVal val="visible"/>
                                      </p:to>
                                    </p:set>
                                    <p:animEffect filter="fade" transition="in">
                                      <p:cBhvr>
                                        <p:cTn dur="1000"/>
                                        <p:tgtEl>
                                          <p:spTgt spid="1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8"/>
                                        </p:tgtEl>
                                        <p:attrNameLst>
                                          <p:attrName>style.visibility</p:attrName>
                                        </p:attrNameLst>
                                      </p:cBhvr>
                                      <p:to>
                                        <p:strVal val="visible"/>
                                      </p:to>
                                    </p:set>
                                    <p:animEffect filter="fade" transition="in">
                                      <p:cBhvr>
                                        <p:cTn dur="1000"/>
                                        <p:tgtEl>
                                          <p:spTgt spid="1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4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TAG c:set</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pic>
        <p:nvPicPr>
          <p:cNvPr id="1508" name="Google Shape;1508;p149"/>
          <p:cNvPicPr preferRelativeResize="0"/>
          <p:nvPr/>
        </p:nvPicPr>
        <p:blipFill>
          <a:blip r:embed="rId3">
            <a:alphaModFix/>
          </a:blip>
          <a:stretch>
            <a:fillRect/>
          </a:stretch>
        </p:blipFill>
        <p:spPr>
          <a:xfrm>
            <a:off x="227100" y="640063"/>
            <a:ext cx="8839200" cy="3863377"/>
          </a:xfrm>
          <a:prstGeom prst="rect">
            <a:avLst/>
          </a:prstGeom>
          <a:noFill/>
          <a:ln>
            <a:noFill/>
          </a:ln>
        </p:spPr>
      </p:pic>
      <p:cxnSp>
        <p:nvCxnSpPr>
          <p:cNvPr id="1509" name="Google Shape;1509;p149"/>
          <p:cNvCxnSpPr/>
          <p:nvPr/>
        </p:nvCxnSpPr>
        <p:spPr>
          <a:xfrm>
            <a:off x="811000" y="3638875"/>
            <a:ext cx="5399700" cy="10800"/>
          </a:xfrm>
          <a:prstGeom prst="straightConnector1">
            <a:avLst/>
          </a:prstGeom>
          <a:noFill/>
          <a:ln cap="flat" cmpd="sng" w="9525">
            <a:solidFill>
              <a:srgbClr val="FF0000"/>
            </a:solidFill>
            <a:prstDash val="solid"/>
            <a:round/>
            <a:headEnd len="med" w="med" type="none"/>
            <a:tailEnd len="med" w="med" type="none"/>
          </a:ln>
        </p:spPr>
      </p:cxnSp>
      <p:cxnSp>
        <p:nvCxnSpPr>
          <p:cNvPr id="1510" name="Google Shape;1510;p149"/>
          <p:cNvCxnSpPr/>
          <p:nvPr/>
        </p:nvCxnSpPr>
        <p:spPr>
          <a:xfrm>
            <a:off x="4065725" y="3905650"/>
            <a:ext cx="3105300" cy="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8"/>
                                        </p:tgtEl>
                                        <p:attrNameLst>
                                          <p:attrName>style.visibility</p:attrName>
                                        </p:attrNameLst>
                                      </p:cBhvr>
                                      <p:to>
                                        <p:strVal val="visible"/>
                                      </p:to>
                                    </p:set>
                                    <p:animEffect filter="fade" transition="in">
                                      <p:cBhvr>
                                        <p:cTn dur="1000"/>
                                        <p:tgtEl>
                                          <p:spTgt spid="1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9"/>
                                        </p:tgtEl>
                                        <p:attrNameLst>
                                          <p:attrName>style.visibility</p:attrName>
                                        </p:attrNameLst>
                                      </p:cBhvr>
                                      <p:to>
                                        <p:strVal val="visible"/>
                                      </p:to>
                                    </p:set>
                                    <p:animEffect filter="fade" transition="in">
                                      <p:cBhvr>
                                        <p:cTn dur="1000"/>
                                        <p:tgtEl>
                                          <p:spTgt spid="1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0"/>
                                        </p:tgtEl>
                                        <p:attrNameLst>
                                          <p:attrName>style.visibility</p:attrName>
                                        </p:attrNameLst>
                                      </p:cBhvr>
                                      <p:to>
                                        <p:strVal val="visible"/>
                                      </p:to>
                                    </p:set>
                                    <p:animEffect filter="fade" transition="in">
                                      <p:cBhvr>
                                        <p:cTn dur="1000"/>
                                        <p:tgtEl>
                                          <p:spTgt spid="1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15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TAG c:remove</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pic>
        <p:nvPicPr>
          <p:cNvPr id="1520" name="Google Shape;1520;p151"/>
          <p:cNvPicPr preferRelativeResize="0"/>
          <p:nvPr/>
        </p:nvPicPr>
        <p:blipFill>
          <a:blip r:embed="rId3">
            <a:alphaModFix/>
          </a:blip>
          <a:stretch>
            <a:fillRect/>
          </a:stretch>
        </p:blipFill>
        <p:spPr>
          <a:xfrm>
            <a:off x="152400" y="748950"/>
            <a:ext cx="8839200" cy="3645589"/>
          </a:xfrm>
          <a:prstGeom prst="rect">
            <a:avLst/>
          </a:prstGeom>
          <a:noFill/>
          <a:ln>
            <a:noFill/>
          </a:ln>
        </p:spPr>
      </p:pic>
      <p:cxnSp>
        <p:nvCxnSpPr>
          <p:cNvPr id="1521" name="Google Shape;1521;p151"/>
          <p:cNvCxnSpPr/>
          <p:nvPr/>
        </p:nvCxnSpPr>
        <p:spPr>
          <a:xfrm>
            <a:off x="554900" y="3649525"/>
            <a:ext cx="2497200" cy="0"/>
          </a:xfrm>
          <a:prstGeom prst="straightConnector1">
            <a:avLst/>
          </a:prstGeom>
          <a:noFill/>
          <a:ln cap="flat" cmpd="sng" w="9525">
            <a:solidFill>
              <a:srgbClr val="FF0000"/>
            </a:solidFill>
            <a:prstDash val="solid"/>
            <a:round/>
            <a:headEnd len="med" w="med" type="none"/>
            <a:tailEnd len="med" w="med" type="none"/>
          </a:ln>
        </p:spPr>
      </p:cxnSp>
      <p:cxnSp>
        <p:nvCxnSpPr>
          <p:cNvPr id="1522" name="Google Shape;1522;p151"/>
          <p:cNvCxnSpPr/>
          <p:nvPr/>
        </p:nvCxnSpPr>
        <p:spPr>
          <a:xfrm>
            <a:off x="5442300" y="3884300"/>
            <a:ext cx="3265500" cy="10800"/>
          </a:xfrm>
          <a:prstGeom prst="straightConnector1">
            <a:avLst/>
          </a:prstGeom>
          <a:noFill/>
          <a:ln cap="flat" cmpd="sng" w="9525">
            <a:solidFill>
              <a:srgbClr val="FF0000"/>
            </a:solidFill>
            <a:prstDash val="solid"/>
            <a:round/>
            <a:headEnd len="med" w="med" type="none"/>
            <a:tailEnd len="med" w="med" type="none"/>
          </a:ln>
        </p:spPr>
      </p:cxnSp>
      <p:pic>
        <p:nvPicPr>
          <p:cNvPr id="1523" name="Google Shape;1523;p151"/>
          <p:cNvPicPr preferRelativeResize="0"/>
          <p:nvPr/>
        </p:nvPicPr>
        <p:blipFill>
          <a:blip r:embed="rId4">
            <a:alphaModFix/>
          </a:blip>
          <a:stretch>
            <a:fillRect/>
          </a:stretch>
        </p:blipFill>
        <p:spPr>
          <a:xfrm>
            <a:off x="2014538" y="1943100"/>
            <a:ext cx="5419725" cy="1257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0"/>
                                        </p:tgtEl>
                                        <p:attrNameLst>
                                          <p:attrName>style.visibility</p:attrName>
                                        </p:attrNameLst>
                                      </p:cBhvr>
                                      <p:to>
                                        <p:strVal val="visible"/>
                                      </p:to>
                                    </p:set>
                                    <p:animEffect filter="fade" transition="in">
                                      <p:cBhvr>
                                        <p:cTn dur="1000"/>
                                        <p:tgtEl>
                                          <p:spTgt spid="1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1"/>
                                        </p:tgtEl>
                                        <p:attrNameLst>
                                          <p:attrName>style.visibility</p:attrName>
                                        </p:attrNameLst>
                                      </p:cBhvr>
                                      <p:to>
                                        <p:strVal val="visible"/>
                                      </p:to>
                                    </p:set>
                                    <p:animEffect filter="fade" transition="in">
                                      <p:cBhvr>
                                        <p:cTn dur="1000"/>
                                        <p:tgtEl>
                                          <p:spTgt spid="1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2"/>
                                        </p:tgtEl>
                                        <p:attrNameLst>
                                          <p:attrName>style.visibility</p:attrName>
                                        </p:attrNameLst>
                                      </p:cBhvr>
                                      <p:to>
                                        <p:strVal val="visible"/>
                                      </p:to>
                                    </p:set>
                                    <p:animEffect filter="fade" transition="in">
                                      <p:cBhvr>
                                        <p:cTn dur="1000"/>
                                        <p:tgtEl>
                                          <p:spTgt spid="15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3"/>
                                        </p:tgtEl>
                                        <p:attrNameLst>
                                          <p:attrName>style.visibility</p:attrName>
                                        </p:attrNameLst>
                                      </p:cBhvr>
                                      <p:to>
                                        <p:strVal val="visible"/>
                                      </p:to>
                                    </p:set>
                                    <p:animEffect filter="fade" transition="in">
                                      <p:cBhvr>
                                        <p:cTn dur="1000"/>
                                        <p:tgtEl>
                                          <p:spTgt spid="1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52"/>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Objeto </a:t>
            </a:r>
            <a:r>
              <a:rPr lang="es"/>
              <a:t>implícito</a:t>
            </a:r>
            <a:r>
              <a:rPr lang="es"/>
              <a:t> Param para comunicar formularios con JSTL.</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153"/>
          <p:cNvSpPr/>
          <p:nvPr/>
        </p:nvSpPr>
        <p:spPr>
          <a:xfrm>
            <a:off x="320125" y="448200"/>
            <a:ext cx="2625000" cy="17499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53"/>
          <p:cNvSpPr/>
          <p:nvPr/>
        </p:nvSpPr>
        <p:spPr>
          <a:xfrm>
            <a:off x="1269875" y="757625"/>
            <a:ext cx="1494000" cy="25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53"/>
          <p:cNvSpPr/>
          <p:nvPr/>
        </p:nvSpPr>
        <p:spPr>
          <a:xfrm>
            <a:off x="1269875" y="1326200"/>
            <a:ext cx="1494000" cy="25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53"/>
          <p:cNvSpPr txBox="1"/>
          <p:nvPr/>
        </p:nvSpPr>
        <p:spPr>
          <a:xfrm>
            <a:off x="405500" y="685625"/>
            <a:ext cx="7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name</a:t>
            </a:r>
            <a:endParaRPr>
              <a:solidFill>
                <a:schemeClr val="lt1"/>
              </a:solidFill>
              <a:latin typeface="Lato"/>
              <a:ea typeface="Lato"/>
              <a:cs typeface="Lato"/>
              <a:sym typeface="Lato"/>
            </a:endParaRPr>
          </a:p>
        </p:txBody>
      </p:sp>
      <p:sp>
        <p:nvSpPr>
          <p:cNvPr id="1537" name="Google Shape;1537;p153"/>
          <p:cNvSpPr txBox="1"/>
          <p:nvPr/>
        </p:nvSpPr>
        <p:spPr>
          <a:xfrm>
            <a:off x="405500" y="1254200"/>
            <a:ext cx="7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pass</a:t>
            </a:r>
            <a:endParaRPr>
              <a:solidFill>
                <a:schemeClr val="lt1"/>
              </a:solidFill>
              <a:latin typeface="Lato"/>
              <a:ea typeface="Lato"/>
              <a:cs typeface="Lato"/>
              <a:sym typeface="Lato"/>
            </a:endParaRPr>
          </a:p>
        </p:txBody>
      </p:sp>
      <p:sp>
        <p:nvSpPr>
          <p:cNvPr id="1538" name="Google Shape;1538;p153"/>
          <p:cNvSpPr/>
          <p:nvPr/>
        </p:nvSpPr>
        <p:spPr>
          <a:xfrm>
            <a:off x="949725" y="1750075"/>
            <a:ext cx="1440600" cy="2562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LOGIN</a:t>
            </a:r>
            <a:endParaRPr>
              <a:solidFill>
                <a:schemeClr val="lt1"/>
              </a:solidFill>
            </a:endParaRPr>
          </a:p>
        </p:txBody>
      </p:sp>
      <p:sp>
        <p:nvSpPr>
          <p:cNvPr id="1539" name="Google Shape;1539;p153"/>
          <p:cNvSpPr/>
          <p:nvPr/>
        </p:nvSpPr>
        <p:spPr>
          <a:xfrm>
            <a:off x="5829475" y="3054950"/>
            <a:ext cx="2625000" cy="17499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53"/>
          <p:cNvSpPr txBox="1"/>
          <p:nvPr/>
        </p:nvSpPr>
        <p:spPr>
          <a:xfrm>
            <a:off x="1344550" y="685625"/>
            <a:ext cx="12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Repollo</a:t>
            </a:r>
            <a:endParaRPr>
              <a:latin typeface="Lato"/>
              <a:ea typeface="Lato"/>
              <a:cs typeface="Lato"/>
              <a:sym typeface="Lato"/>
            </a:endParaRPr>
          </a:p>
        </p:txBody>
      </p:sp>
      <p:sp>
        <p:nvSpPr>
          <p:cNvPr id="1541" name="Google Shape;1541;p153"/>
          <p:cNvSpPr/>
          <p:nvPr/>
        </p:nvSpPr>
        <p:spPr>
          <a:xfrm>
            <a:off x="6277650" y="3343050"/>
            <a:ext cx="1494000" cy="25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53"/>
          <p:cNvSpPr txBox="1"/>
          <p:nvPr/>
        </p:nvSpPr>
        <p:spPr>
          <a:xfrm>
            <a:off x="6277650" y="3271050"/>
            <a:ext cx="12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Repollo</a:t>
            </a:r>
            <a:endParaRPr>
              <a:latin typeface="Lato"/>
              <a:ea typeface="Lato"/>
              <a:cs typeface="Lato"/>
              <a:sym typeface="Lato"/>
            </a:endParaRPr>
          </a:p>
        </p:txBody>
      </p:sp>
      <p:cxnSp>
        <p:nvCxnSpPr>
          <p:cNvPr id="1543" name="Google Shape;1543;p153"/>
          <p:cNvCxnSpPr>
            <a:stCxn id="1533" idx="3"/>
            <a:endCxn id="1539" idx="0"/>
          </p:cNvCxnSpPr>
          <p:nvPr/>
        </p:nvCxnSpPr>
        <p:spPr>
          <a:xfrm>
            <a:off x="2945125" y="1323150"/>
            <a:ext cx="4197000" cy="1731900"/>
          </a:xfrm>
          <a:prstGeom prst="bentConnector2">
            <a:avLst/>
          </a:prstGeom>
          <a:noFill/>
          <a:ln cap="flat" cmpd="sng" w="9525">
            <a:solidFill>
              <a:schemeClr val="dk2"/>
            </a:solidFill>
            <a:prstDash val="solid"/>
            <a:round/>
            <a:headEnd len="med" w="med" type="none"/>
            <a:tailEnd len="med" w="med" type="triangle"/>
          </a:ln>
        </p:spPr>
      </p:cxnSp>
      <p:sp>
        <p:nvSpPr>
          <p:cNvPr id="1544" name="Google Shape;1544;p153"/>
          <p:cNvSpPr/>
          <p:nvPr/>
        </p:nvSpPr>
        <p:spPr>
          <a:xfrm>
            <a:off x="711100" y="3198500"/>
            <a:ext cx="2515500" cy="1462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lt1"/>
                </a:solidFill>
              </a:rPr>
              <a:t>La comunicación entre JSP implica utilizar scriptles y ensuciar el html.</a:t>
            </a:r>
            <a:endParaRPr b="1"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3"/>
                                        </p:tgtEl>
                                        <p:attrNameLst>
                                          <p:attrName>style.visibility</p:attrName>
                                        </p:attrNameLst>
                                      </p:cBhvr>
                                      <p:to>
                                        <p:strVal val="visible"/>
                                      </p:to>
                                    </p:set>
                                    <p:animEffect filter="fade" transition="in">
                                      <p:cBhvr>
                                        <p:cTn dur="1000"/>
                                        <p:tgtEl>
                                          <p:spTgt spid="1533"/>
                                        </p:tgtEl>
                                      </p:cBhvr>
                                    </p:animEffect>
                                  </p:childTnLst>
                                </p:cTn>
                              </p:par>
                              <p:par>
                                <p:cTn fill="hold" nodeType="withEffect" presetClass="entr" presetID="10" presetSubtype="0">
                                  <p:stCondLst>
                                    <p:cond delay="0"/>
                                  </p:stCondLst>
                                  <p:childTnLst>
                                    <p:set>
                                      <p:cBhvr>
                                        <p:cTn dur="1" fill="hold">
                                          <p:stCondLst>
                                            <p:cond delay="0"/>
                                          </p:stCondLst>
                                        </p:cTn>
                                        <p:tgtEl>
                                          <p:spTgt spid="1534"/>
                                        </p:tgtEl>
                                        <p:attrNameLst>
                                          <p:attrName>style.visibility</p:attrName>
                                        </p:attrNameLst>
                                      </p:cBhvr>
                                      <p:to>
                                        <p:strVal val="visible"/>
                                      </p:to>
                                    </p:set>
                                    <p:animEffect filter="fade" transition="in">
                                      <p:cBhvr>
                                        <p:cTn dur="1000"/>
                                        <p:tgtEl>
                                          <p:spTgt spid="1534"/>
                                        </p:tgtEl>
                                      </p:cBhvr>
                                    </p:animEffect>
                                  </p:childTnLst>
                                </p:cTn>
                              </p:par>
                              <p:par>
                                <p:cTn fill="hold" nodeType="withEffect" presetClass="entr" presetID="10" presetSubtype="0">
                                  <p:stCondLst>
                                    <p:cond delay="0"/>
                                  </p:stCondLst>
                                  <p:childTnLst>
                                    <p:set>
                                      <p:cBhvr>
                                        <p:cTn dur="1" fill="hold">
                                          <p:stCondLst>
                                            <p:cond delay="0"/>
                                          </p:stCondLst>
                                        </p:cTn>
                                        <p:tgtEl>
                                          <p:spTgt spid="1535"/>
                                        </p:tgtEl>
                                        <p:attrNameLst>
                                          <p:attrName>style.visibility</p:attrName>
                                        </p:attrNameLst>
                                      </p:cBhvr>
                                      <p:to>
                                        <p:strVal val="visible"/>
                                      </p:to>
                                    </p:set>
                                    <p:animEffect filter="fade" transition="in">
                                      <p:cBhvr>
                                        <p:cTn dur="1000"/>
                                        <p:tgtEl>
                                          <p:spTgt spid="1535"/>
                                        </p:tgtEl>
                                      </p:cBhvr>
                                    </p:animEffect>
                                  </p:childTnLst>
                                </p:cTn>
                              </p:par>
                              <p:par>
                                <p:cTn fill="hold" nodeType="withEffect" presetClass="entr" presetID="10" presetSubtype="0">
                                  <p:stCondLst>
                                    <p:cond delay="0"/>
                                  </p:stCondLst>
                                  <p:childTnLst>
                                    <p:set>
                                      <p:cBhvr>
                                        <p:cTn dur="1" fill="hold">
                                          <p:stCondLst>
                                            <p:cond delay="0"/>
                                          </p:stCondLst>
                                        </p:cTn>
                                        <p:tgtEl>
                                          <p:spTgt spid="1536"/>
                                        </p:tgtEl>
                                        <p:attrNameLst>
                                          <p:attrName>style.visibility</p:attrName>
                                        </p:attrNameLst>
                                      </p:cBhvr>
                                      <p:to>
                                        <p:strVal val="visible"/>
                                      </p:to>
                                    </p:set>
                                    <p:animEffect filter="fade" transition="in">
                                      <p:cBhvr>
                                        <p:cTn dur="1000"/>
                                        <p:tgtEl>
                                          <p:spTgt spid="1536"/>
                                        </p:tgtEl>
                                      </p:cBhvr>
                                    </p:animEffect>
                                  </p:childTnLst>
                                </p:cTn>
                              </p:par>
                              <p:par>
                                <p:cTn fill="hold" nodeType="withEffect" presetClass="entr" presetID="10" presetSubtype="0">
                                  <p:stCondLst>
                                    <p:cond delay="0"/>
                                  </p:stCondLst>
                                  <p:childTnLst>
                                    <p:set>
                                      <p:cBhvr>
                                        <p:cTn dur="1" fill="hold">
                                          <p:stCondLst>
                                            <p:cond delay="0"/>
                                          </p:stCondLst>
                                        </p:cTn>
                                        <p:tgtEl>
                                          <p:spTgt spid="1537"/>
                                        </p:tgtEl>
                                        <p:attrNameLst>
                                          <p:attrName>style.visibility</p:attrName>
                                        </p:attrNameLst>
                                      </p:cBhvr>
                                      <p:to>
                                        <p:strVal val="visible"/>
                                      </p:to>
                                    </p:set>
                                    <p:animEffect filter="fade" transition="in">
                                      <p:cBhvr>
                                        <p:cTn dur="1000"/>
                                        <p:tgtEl>
                                          <p:spTgt spid="1537"/>
                                        </p:tgtEl>
                                      </p:cBhvr>
                                    </p:animEffect>
                                  </p:childTnLst>
                                </p:cTn>
                              </p:par>
                              <p:par>
                                <p:cTn fill="hold" nodeType="withEffect" presetClass="entr" presetID="10" presetSubtype="0">
                                  <p:stCondLst>
                                    <p:cond delay="0"/>
                                  </p:stCondLst>
                                  <p:childTnLst>
                                    <p:set>
                                      <p:cBhvr>
                                        <p:cTn dur="1" fill="hold">
                                          <p:stCondLst>
                                            <p:cond delay="0"/>
                                          </p:stCondLst>
                                        </p:cTn>
                                        <p:tgtEl>
                                          <p:spTgt spid="1538"/>
                                        </p:tgtEl>
                                        <p:attrNameLst>
                                          <p:attrName>style.visibility</p:attrName>
                                        </p:attrNameLst>
                                      </p:cBhvr>
                                      <p:to>
                                        <p:strVal val="visible"/>
                                      </p:to>
                                    </p:set>
                                    <p:animEffect filter="fade" transition="in">
                                      <p:cBhvr>
                                        <p:cTn dur="1000"/>
                                        <p:tgtEl>
                                          <p:spTgt spid="1538"/>
                                        </p:tgtEl>
                                      </p:cBhvr>
                                    </p:animEffect>
                                  </p:childTnLst>
                                </p:cTn>
                              </p:par>
                              <p:par>
                                <p:cTn fill="hold" nodeType="withEffect" presetClass="entr" presetID="10" presetSubtype="0">
                                  <p:stCondLst>
                                    <p:cond delay="0"/>
                                  </p:stCondLst>
                                  <p:childTnLst>
                                    <p:set>
                                      <p:cBhvr>
                                        <p:cTn dur="1" fill="hold">
                                          <p:stCondLst>
                                            <p:cond delay="0"/>
                                          </p:stCondLst>
                                        </p:cTn>
                                        <p:tgtEl>
                                          <p:spTgt spid="1540"/>
                                        </p:tgtEl>
                                        <p:attrNameLst>
                                          <p:attrName>style.visibility</p:attrName>
                                        </p:attrNameLst>
                                      </p:cBhvr>
                                      <p:to>
                                        <p:strVal val="visible"/>
                                      </p:to>
                                    </p:set>
                                    <p:animEffect filter="fade" transition="in">
                                      <p:cBhvr>
                                        <p:cTn dur="1000"/>
                                        <p:tgtEl>
                                          <p:spTgt spid="1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3"/>
                                        </p:tgtEl>
                                        <p:attrNameLst>
                                          <p:attrName>style.visibility</p:attrName>
                                        </p:attrNameLst>
                                      </p:cBhvr>
                                      <p:to>
                                        <p:strVal val="visible"/>
                                      </p:to>
                                    </p:set>
                                    <p:animEffect filter="fade" transition="in">
                                      <p:cBhvr>
                                        <p:cTn dur="1000"/>
                                        <p:tgtEl>
                                          <p:spTgt spid="15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9"/>
                                        </p:tgtEl>
                                        <p:attrNameLst>
                                          <p:attrName>style.visibility</p:attrName>
                                        </p:attrNameLst>
                                      </p:cBhvr>
                                      <p:to>
                                        <p:strVal val="visible"/>
                                      </p:to>
                                    </p:set>
                                    <p:animEffect filter="fade" transition="in">
                                      <p:cBhvr>
                                        <p:cTn dur="1000"/>
                                        <p:tgtEl>
                                          <p:spTgt spid="1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2"/>
                                        </p:tgtEl>
                                        <p:attrNameLst>
                                          <p:attrName>style.visibility</p:attrName>
                                        </p:attrNameLst>
                                      </p:cBhvr>
                                      <p:to>
                                        <p:strVal val="visible"/>
                                      </p:to>
                                    </p:set>
                                    <p:animEffect filter="fade" transition="in">
                                      <p:cBhvr>
                                        <p:cTn dur="1000"/>
                                        <p:tgtEl>
                                          <p:spTgt spid="1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2"/>
                                        </p:tgtEl>
                                        <p:attrNameLst>
                                          <p:attrName>style.visibility</p:attrName>
                                        </p:attrNameLst>
                                      </p:cBhvr>
                                      <p:to>
                                        <p:strVal val="visible"/>
                                      </p:to>
                                    </p:set>
                                    <p:animEffect filter="fade" transition="in">
                                      <p:cBhvr>
                                        <p:cTn dur="1000"/>
                                        <p:tgtEl>
                                          <p:spTgt spid="1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4"/>
                                        </p:tgtEl>
                                        <p:attrNameLst>
                                          <p:attrName>style.visibility</p:attrName>
                                        </p:attrNameLst>
                                      </p:cBhvr>
                                      <p:to>
                                        <p:strVal val="visible"/>
                                      </p:to>
                                    </p:set>
                                    <p:animEffect filter="fade" transition="in">
                                      <p:cBhvr>
                                        <p:cTn dur="1000"/>
                                        <p:tgtEl>
                                          <p:spTgt spid="15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54"/>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JSTL Comunicación con JSP</a:t>
            </a:r>
            <a:endParaRPr b="1" sz="1900">
              <a:latin typeface="Lato"/>
              <a:ea typeface="Lato"/>
              <a:cs typeface="Lato"/>
              <a:sym typeface="Lato"/>
            </a:endParaRPr>
          </a:p>
        </p:txBody>
      </p:sp>
      <p:sp>
        <p:nvSpPr>
          <p:cNvPr id="1550" name="Google Shape;1550;p154"/>
          <p:cNvSpPr/>
          <p:nvPr/>
        </p:nvSpPr>
        <p:spPr>
          <a:xfrm>
            <a:off x="566900" y="2121375"/>
            <a:ext cx="2515500" cy="1462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lt1"/>
                </a:solidFill>
              </a:rPr>
              <a:t>FORMULARIO HTML</a:t>
            </a:r>
            <a:endParaRPr b="1" sz="1800">
              <a:solidFill>
                <a:schemeClr val="lt1"/>
              </a:solidFill>
            </a:endParaRPr>
          </a:p>
        </p:txBody>
      </p:sp>
      <p:sp>
        <p:nvSpPr>
          <p:cNvPr id="1551" name="Google Shape;1551;p154"/>
          <p:cNvSpPr/>
          <p:nvPr/>
        </p:nvSpPr>
        <p:spPr>
          <a:xfrm>
            <a:off x="6061600" y="2121375"/>
            <a:ext cx="2515500" cy="1462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lt1"/>
                </a:solidFill>
              </a:rPr>
              <a:t>JSP</a:t>
            </a:r>
            <a:endParaRPr b="1" sz="1800">
              <a:solidFill>
                <a:schemeClr val="lt1"/>
              </a:solidFill>
            </a:endParaRPr>
          </a:p>
        </p:txBody>
      </p:sp>
      <p:cxnSp>
        <p:nvCxnSpPr>
          <p:cNvPr id="1552" name="Google Shape;1552;p154"/>
          <p:cNvCxnSpPr>
            <a:stCxn id="1550" idx="3"/>
            <a:endCxn id="1551" idx="1"/>
          </p:cNvCxnSpPr>
          <p:nvPr/>
        </p:nvCxnSpPr>
        <p:spPr>
          <a:xfrm>
            <a:off x="3082400" y="2852775"/>
            <a:ext cx="2979300" cy="0"/>
          </a:xfrm>
          <a:prstGeom prst="straightConnector1">
            <a:avLst/>
          </a:prstGeom>
          <a:noFill/>
          <a:ln cap="flat" cmpd="sng" w="9525">
            <a:solidFill>
              <a:schemeClr val="dk2"/>
            </a:solidFill>
            <a:prstDash val="solid"/>
            <a:round/>
            <a:headEnd len="med" w="med" type="none"/>
            <a:tailEnd len="med" w="med" type="triangle"/>
          </a:ln>
        </p:spPr>
      </p:cxnSp>
      <p:sp>
        <p:nvSpPr>
          <p:cNvPr id="1553" name="Google Shape;1553;p154"/>
          <p:cNvSpPr txBox="1"/>
          <p:nvPr/>
        </p:nvSpPr>
        <p:spPr>
          <a:xfrm>
            <a:off x="3979500" y="2515500"/>
            <a:ext cx="8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SUBMIT</a:t>
            </a:r>
            <a:endParaRPr>
              <a:latin typeface="Lato"/>
              <a:ea typeface="Lato"/>
              <a:cs typeface="Lato"/>
              <a:sym typeface="Lato"/>
            </a:endParaRPr>
          </a:p>
        </p:txBody>
      </p:sp>
      <p:sp>
        <p:nvSpPr>
          <p:cNvPr id="1554" name="Google Shape;1554;p154"/>
          <p:cNvSpPr txBox="1"/>
          <p:nvPr/>
        </p:nvSpPr>
        <p:spPr>
          <a:xfrm>
            <a:off x="5876375" y="1631475"/>
            <a:ext cx="30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CC0000"/>
                </a:solidFill>
                <a:latin typeface="Lato"/>
                <a:ea typeface="Lato"/>
                <a:cs typeface="Lato"/>
                <a:sym typeface="Lato"/>
              </a:rPr>
              <a:t>&lt;% request.getParam(“nombre”)%&gt;</a:t>
            </a:r>
            <a:endParaRPr>
              <a:solidFill>
                <a:srgbClr val="CC0000"/>
              </a:solidFill>
              <a:latin typeface="Lato"/>
              <a:ea typeface="Lato"/>
              <a:cs typeface="Lato"/>
              <a:sym typeface="Lato"/>
            </a:endParaRPr>
          </a:p>
        </p:txBody>
      </p:sp>
      <p:pic>
        <p:nvPicPr>
          <p:cNvPr id="1555" name="Google Shape;1555;p154"/>
          <p:cNvPicPr preferRelativeResize="0"/>
          <p:nvPr/>
        </p:nvPicPr>
        <p:blipFill>
          <a:blip r:embed="rId3">
            <a:alphaModFix/>
          </a:blip>
          <a:stretch>
            <a:fillRect/>
          </a:stretch>
        </p:blipFill>
        <p:spPr>
          <a:xfrm>
            <a:off x="6790938" y="937975"/>
            <a:ext cx="1201475" cy="1183399"/>
          </a:xfrm>
          <a:prstGeom prst="rect">
            <a:avLst/>
          </a:prstGeom>
          <a:noFill/>
          <a:ln>
            <a:noFill/>
          </a:ln>
        </p:spPr>
      </p:pic>
      <p:sp>
        <p:nvSpPr>
          <p:cNvPr id="1556" name="Google Shape;1556;p154"/>
          <p:cNvSpPr txBox="1"/>
          <p:nvPr/>
        </p:nvSpPr>
        <p:spPr>
          <a:xfrm>
            <a:off x="5876375" y="3978150"/>
            <a:ext cx="2979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rgbClr val="F1C232"/>
                </a:solidFill>
                <a:highlight>
                  <a:schemeClr val="dk2"/>
                </a:highlight>
                <a:latin typeface="Lato"/>
                <a:ea typeface="Lato"/>
                <a:cs typeface="Lato"/>
                <a:sym typeface="Lato"/>
              </a:rPr>
              <a:t>Con JSTL es </a:t>
            </a:r>
            <a:r>
              <a:rPr b="1" lang="es" sz="2200">
                <a:solidFill>
                  <a:srgbClr val="F1C232"/>
                </a:solidFill>
                <a:highlight>
                  <a:schemeClr val="dk2"/>
                </a:highlight>
                <a:latin typeface="Lato"/>
                <a:ea typeface="Lato"/>
                <a:cs typeface="Lato"/>
                <a:sym typeface="Lato"/>
              </a:rPr>
              <a:t>más</a:t>
            </a:r>
            <a:r>
              <a:rPr b="1" lang="es" sz="2200">
                <a:solidFill>
                  <a:srgbClr val="F1C232"/>
                </a:solidFill>
                <a:highlight>
                  <a:schemeClr val="dk2"/>
                </a:highlight>
                <a:latin typeface="Lato"/>
                <a:ea typeface="Lato"/>
                <a:cs typeface="Lato"/>
                <a:sym typeface="Lato"/>
              </a:rPr>
              <a:t> fácil !</a:t>
            </a:r>
            <a:endParaRPr b="1" sz="2200">
              <a:solidFill>
                <a:srgbClr val="F1C232"/>
              </a:solidFill>
              <a:highlight>
                <a:schemeClr val="dk2"/>
              </a:highlight>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0"/>
                                        </p:tgtEl>
                                        <p:attrNameLst>
                                          <p:attrName>style.visibility</p:attrName>
                                        </p:attrNameLst>
                                      </p:cBhvr>
                                      <p:to>
                                        <p:strVal val="visible"/>
                                      </p:to>
                                    </p:set>
                                    <p:animEffect filter="fade" transition="in">
                                      <p:cBhvr>
                                        <p:cTn dur="1000"/>
                                        <p:tgtEl>
                                          <p:spTgt spid="15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2"/>
                                        </p:tgtEl>
                                        <p:attrNameLst>
                                          <p:attrName>style.visibility</p:attrName>
                                        </p:attrNameLst>
                                      </p:cBhvr>
                                      <p:to>
                                        <p:strVal val="visible"/>
                                      </p:to>
                                    </p:set>
                                    <p:animEffect filter="fade" transition="in">
                                      <p:cBhvr>
                                        <p:cTn dur="1000"/>
                                        <p:tgtEl>
                                          <p:spTgt spid="1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3"/>
                                        </p:tgtEl>
                                        <p:attrNameLst>
                                          <p:attrName>style.visibility</p:attrName>
                                        </p:attrNameLst>
                                      </p:cBhvr>
                                      <p:to>
                                        <p:strVal val="visible"/>
                                      </p:to>
                                    </p:set>
                                    <p:animEffect filter="fade" transition="in">
                                      <p:cBhvr>
                                        <p:cTn dur="1000"/>
                                        <p:tgtEl>
                                          <p:spTgt spid="1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1"/>
                                        </p:tgtEl>
                                        <p:attrNameLst>
                                          <p:attrName>style.visibility</p:attrName>
                                        </p:attrNameLst>
                                      </p:cBhvr>
                                      <p:to>
                                        <p:strVal val="visible"/>
                                      </p:to>
                                    </p:set>
                                    <p:animEffect filter="fade" transition="in">
                                      <p:cBhvr>
                                        <p:cTn dur="1000"/>
                                        <p:tgtEl>
                                          <p:spTgt spid="1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4"/>
                                        </p:tgtEl>
                                        <p:attrNameLst>
                                          <p:attrName>style.visibility</p:attrName>
                                        </p:attrNameLst>
                                      </p:cBhvr>
                                      <p:to>
                                        <p:strVal val="visible"/>
                                      </p:to>
                                    </p:set>
                                    <p:animEffect filter="fade" transition="in">
                                      <p:cBhvr>
                                        <p:cTn dur="1000"/>
                                        <p:tgtEl>
                                          <p:spTgt spid="1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5"/>
                                        </p:tgtEl>
                                        <p:attrNameLst>
                                          <p:attrName>style.visibility</p:attrName>
                                        </p:attrNameLst>
                                      </p:cBhvr>
                                      <p:to>
                                        <p:strVal val="visible"/>
                                      </p:to>
                                    </p:set>
                                    <p:animEffect filter="fade" transition="in">
                                      <p:cBhvr>
                                        <p:cTn dur="1000"/>
                                        <p:tgtEl>
                                          <p:spTgt spid="15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6"/>
                                        </p:tgtEl>
                                        <p:attrNameLst>
                                          <p:attrName>style.visibility</p:attrName>
                                        </p:attrNameLst>
                                      </p:cBhvr>
                                      <p:to>
                                        <p:strVal val="visible"/>
                                      </p:to>
                                    </p:set>
                                    <p:animEffect filter="fade" transition="in">
                                      <p:cBhvr>
                                        <p:cTn dur="1000"/>
                                        <p:tgtEl>
                                          <p:spTgt spid="15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pic>
        <p:nvPicPr>
          <p:cNvPr id="1561" name="Google Shape;1561;p155"/>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1562" name="Google Shape;1562;p155"/>
          <p:cNvSpPr txBox="1"/>
          <p:nvPr/>
        </p:nvSpPr>
        <p:spPr>
          <a:xfrm>
            <a:off x="816863" y="332638"/>
            <a:ext cx="727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comunicar un formulario a un jsp con jstl.</a:t>
            </a:r>
            <a:endParaRPr b="1" sz="1300">
              <a:solidFill>
                <a:schemeClr val="lt1"/>
              </a:solidFill>
              <a:latin typeface="Comfortaa"/>
              <a:ea typeface="Comfortaa"/>
              <a:cs typeface="Comfortaa"/>
              <a:sym typeface="Comfortaa"/>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pic>
        <p:nvPicPr>
          <p:cNvPr id="1567" name="Google Shape;1567;p156"/>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1568" name="Google Shape;1568;p156"/>
          <p:cNvSpPr/>
          <p:nvPr/>
        </p:nvSpPr>
        <p:spPr>
          <a:xfrm>
            <a:off x="5047425" y="270650"/>
            <a:ext cx="2704800" cy="12450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56"/>
          <p:cNvSpPr txBox="1"/>
          <p:nvPr/>
        </p:nvSpPr>
        <p:spPr>
          <a:xfrm>
            <a:off x="5158175" y="330350"/>
            <a:ext cx="25644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 </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aprendido cómo utilizar JSTL para comunicar un form y sus datos.</a:t>
            </a:r>
            <a:endParaRPr b="1" sz="1300">
              <a:solidFill>
                <a:schemeClr val="lt1"/>
              </a:solidFill>
              <a:latin typeface="Comfortaa"/>
              <a:ea typeface="Comfortaa"/>
              <a:cs typeface="Comfortaa"/>
              <a:sym typeface="Comforta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1"/>
          <p:cNvPicPr preferRelativeResize="0"/>
          <p:nvPr/>
        </p:nvPicPr>
        <p:blipFill>
          <a:blip r:embed="rId3">
            <a:alphaModFix/>
          </a:blip>
          <a:stretch>
            <a:fillRect/>
          </a:stretch>
        </p:blipFill>
        <p:spPr>
          <a:xfrm>
            <a:off x="302125" y="147475"/>
            <a:ext cx="3044899" cy="1773025"/>
          </a:xfrm>
          <a:prstGeom prst="rect">
            <a:avLst/>
          </a:prstGeom>
          <a:noFill/>
          <a:ln>
            <a:noFill/>
          </a:ln>
        </p:spPr>
      </p:pic>
      <p:pic>
        <p:nvPicPr>
          <p:cNvPr id="336" name="Google Shape;336;p31"/>
          <p:cNvPicPr preferRelativeResize="0"/>
          <p:nvPr/>
        </p:nvPicPr>
        <p:blipFill>
          <a:blip r:embed="rId4">
            <a:alphaModFix/>
          </a:blip>
          <a:stretch>
            <a:fillRect/>
          </a:stretch>
        </p:blipFill>
        <p:spPr>
          <a:xfrm>
            <a:off x="6320239" y="1971900"/>
            <a:ext cx="2396309" cy="3171600"/>
          </a:xfrm>
          <a:prstGeom prst="rect">
            <a:avLst/>
          </a:prstGeom>
          <a:noFill/>
          <a:ln>
            <a:noFill/>
          </a:ln>
        </p:spPr>
      </p:pic>
      <p:sp>
        <p:nvSpPr>
          <p:cNvPr id="337" name="Google Shape;337;p31"/>
          <p:cNvSpPr/>
          <p:nvPr/>
        </p:nvSpPr>
        <p:spPr>
          <a:xfrm>
            <a:off x="4962300" y="346250"/>
            <a:ext cx="3143400" cy="1375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ELEMENTOS DE UN REQUEST</a:t>
            </a:r>
            <a:endParaRPr>
              <a:solidFill>
                <a:schemeClr val="lt1"/>
              </a:solidFill>
            </a:endParaRPr>
          </a:p>
          <a:p>
            <a:pPr indent="-317500" lvl="0" marL="457200" rtl="0" algn="l">
              <a:spcBef>
                <a:spcPts val="0"/>
              </a:spcBef>
              <a:spcAft>
                <a:spcPts val="0"/>
              </a:spcAft>
              <a:buClr>
                <a:schemeClr val="lt1"/>
              </a:buClr>
              <a:buSzPts val="1400"/>
              <a:buChar char="-"/>
            </a:pPr>
            <a:r>
              <a:rPr b="1" lang="es" sz="1600">
                <a:solidFill>
                  <a:srgbClr val="FFFF00"/>
                </a:solidFill>
              </a:rPr>
              <a:t>Método</a:t>
            </a:r>
            <a:r>
              <a:rPr b="1" lang="es" sz="1600">
                <a:solidFill>
                  <a:srgbClr val="FFFF00"/>
                </a:solidFill>
              </a:rPr>
              <a:t> HTTP (Verbo</a:t>
            </a:r>
            <a:r>
              <a:rPr lang="es">
                <a:solidFill>
                  <a:schemeClr val="lt1"/>
                </a:solidFill>
              </a:rPr>
              <a:t>)</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El destino (URL)</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Parámetros</a:t>
            </a:r>
            <a:r>
              <a:rPr lang="es">
                <a:solidFill>
                  <a:schemeClr val="lt1"/>
                </a:solidFill>
              </a:rPr>
              <a:t> </a:t>
            </a:r>
            <a:endParaRPr>
              <a:solidFill>
                <a:schemeClr val="lt1"/>
              </a:solidFill>
            </a:endParaRPr>
          </a:p>
        </p:txBody>
      </p:sp>
      <p:sp>
        <p:nvSpPr>
          <p:cNvPr id="338" name="Google Shape;338;p31"/>
          <p:cNvSpPr/>
          <p:nvPr/>
        </p:nvSpPr>
        <p:spPr>
          <a:xfrm>
            <a:off x="794550" y="2869950"/>
            <a:ext cx="3143400" cy="1375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ELEMENTOS DE UN RESPONSE</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Código de respuesta</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Content Type (html,json,etc)</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El contenido</a:t>
            </a:r>
            <a:endParaRPr>
              <a:solidFill>
                <a:schemeClr val="lt1"/>
              </a:solidFill>
            </a:endParaRPr>
          </a:p>
        </p:txBody>
      </p:sp>
      <p:cxnSp>
        <p:nvCxnSpPr>
          <p:cNvPr id="339" name="Google Shape;339;p31"/>
          <p:cNvCxnSpPr>
            <a:stCxn id="335" idx="3"/>
            <a:endCxn id="337" idx="1"/>
          </p:cNvCxnSpPr>
          <p:nvPr/>
        </p:nvCxnSpPr>
        <p:spPr>
          <a:xfrm>
            <a:off x="3347024" y="1033988"/>
            <a:ext cx="1615200" cy="0"/>
          </a:xfrm>
          <a:prstGeom prst="straightConnector1">
            <a:avLst/>
          </a:prstGeom>
          <a:noFill/>
          <a:ln cap="flat" cmpd="sng" w="38100">
            <a:solidFill>
              <a:srgbClr val="FF9900"/>
            </a:solidFill>
            <a:prstDash val="solid"/>
            <a:round/>
            <a:headEnd len="med" w="med" type="none"/>
            <a:tailEnd len="med" w="med" type="triangle"/>
          </a:ln>
        </p:spPr>
      </p:cxnSp>
      <p:cxnSp>
        <p:nvCxnSpPr>
          <p:cNvPr id="340" name="Google Shape;340;p31"/>
          <p:cNvCxnSpPr>
            <a:stCxn id="336" idx="1"/>
            <a:endCxn id="338" idx="3"/>
          </p:cNvCxnSpPr>
          <p:nvPr/>
        </p:nvCxnSpPr>
        <p:spPr>
          <a:xfrm rot="10800000">
            <a:off x="3937939" y="3557700"/>
            <a:ext cx="2382300" cy="0"/>
          </a:xfrm>
          <a:prstGeom prst="straightConnector1">
            <a:avLst/>
          </a:prstGeom>
          <a:noFill/>
          <a:ln cap="flat" cmpd="sng" w="38100">
            <a:solidFill>
              <a:srgbClr val="FF99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pic>
        <p:nvPicPr>
          <p:cNvPr id="1574" name="Google Shape;1574;p157"/>
          <p:cNvPicPr preferRelativeResize="0"/>
          <p:nvPr/>
        </p:nvPicPr>
        <p:blipFill>
          <a:blip r:embed="rId3">
            <a:alphaModFix/>
          </a:blip>
          <a:stretch>
            <a:fillRect/>
          </a:stretch>
        </p:blipFill>
        <p:spPr>
          <a:xfrm>
            <a:off x="352425" y="451200"/>
            <a:ext cx="8439150" cy="4124325"/>
          </a:xfrm>
          <a:prstGeom prst="rect">
            <a:avLst/>
          </a:prstGeom>
          <a:noFill/>
          <a:ln>
            <a:noFill/>
          </a:ln>
        </p:spPr>
      </p:pic>
      <p:cxnSp>
        <p:nvCxnSpPr>
          <p:cNvPr id="1575" name="Google Shape;1575;p157"/>
          <p:cNvCxnSpPr/>
          <p:nvPr/>
        </p:nvCxnSpPr>
        <p:spPr>
          <a:xfrm>
            <a:off x="992425" y="2966575"/>
            <a:ext cx="3884400" cy="213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5"/>
                                        </p:tgtEl>
                                        <p:attrNameLst>
                                          <p:attrName>style.visibility</p:attrName>
                                        </p:attrNameLst>
                                      </p:cBhvr>
                                      <p:to>
                                        <p:strVal val="visible"/>
                                      </p:to>
                                    </p:set>
                                    <p:animEffect filter="fade" transition="in">
                                      <p:cBhvr>
                                        <p:cTn dur="1000"/>
                                        <p:tgtEl>
                                          <p:spTgt spid="1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pic>
        <p:nvPicPr>
          <p:cNvPr id="1580" name="Google Shape;1580;p158"/>
          <p:cNvPicPr preferRelativeResize="0"/>
          <p:nvPr/>
        </p:nvPicPr>
        <p:blipFill>
          <a:blip r:embed="rId3">
            <a:alphaModFix/>
          </a:blip>
          <a:stretch>
            <a:fillRect/>
          </a:stretch>
        </p:blipFill>
        <p:spPr>
          <a:xfrm>
            <a:off x="290513" y="862013"/>
            <a:ext cx="8562975" cy="3419475"/>
          </a:xfrm>
          <a:prstGeom prst="rect">
            <a:avLst/>
          </a:prstGeom>
          <a:noFill/>
          <a:ln>
            <a:noFill/>
          </a:ln>
        </p:spPr>
      </p:pic>
      <p:cxnSp>
        <p:nvCxnSpPr>
          <p:cNvPr id="1581" name="Google Shape;1581;p158"/>
          <p:cNvCxnSpPr/>
          <p:nvPr/>
        </p:nvCxnSpPr>
        <p:spPr>
          <a:xfrm>
            <a:off x="917725" y="3670875"/>
            <a:ext cx="4482000" cy="32100"/>
          </a:xfrm>
          <a:prstGeom prst="straightConnector1">
            <a:avLst/>
          </a:prstGeom>
          <a:noFill/>
          <a:ln cap="flat" cmpd="sng" w="9525">
            <a:solidFill>
              <a:srgbClr val="FF0000"/>
            </a:solidFill>
            <a:prstDash val="solid"/>
            <a:round/>
            <a:headEnd len="med" w="med" type="none"/>
            <a:tailEnd len="med" w="med" type="none"/>
          </a:ln>
        </p:spPr>
      </p:cxnSp>
      <p:pic>
        <p:nvPicPr>
          <p:cNvPr id="1582" name="Google Shape;1582;p158"/>
          <p:cNvPicPr preferRelativeResize="0"/>
          <p:nvPr/>
        </p:nvPicPr>
        <p:blipFill>
          <a:blip r:embed="rId4">
            <a:alphaModFix/>
          </a:blip>
          <a:stretch>
            <a:fillRect/>
          </a:stretch>
        </p:blipFill>
        <p:spPr>
          <a:xfrm>
            <a:off x="2209813" y="1551538"/>
            <a:ext cx="4724400" cy="1704975"/>
          </a:xfrm>
          <a:prstGeom prst="rect">
            <a:avLst/>
          </a:prstGeom>
          <a:noFill/>
          <a:ln>
            <a:noFill/>
          </a:ln>
        </p:spPr>
      </p:pic>
      <p:pic>
        <p:nvPicPr>
          <p:cNvPr id="1583" name="Google Shape;1583;p158"/>
          <p:cNvPicPr preferRelativeResize="0"/>
          <p:nvPr/>
        </p:nvPicPr>
        <p:blipFill>
          <a:blip r:embed="rId5">
            <a:alphaModFix/>
          </a:blip>
          <a:stretch>
            <a:fillRect/>
          </a:stretch>
        </p:blipFill>
        <p:spPr>
          <a:xfrm>
            <a:off x="2209825" y="1609725"/>
            <a:ext cx="4972050" cy="119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0"/>
                                        </p:tgtEl>
                                        <p:attrNameLst>
                                          <p:attrName>style.visibility</p:attrName>
                                        </p:attrNameLst>
                                      </p:cBhvr>
                                      <p:to>
                                        <p:strVal val="visible"/>
                                      </p:to>
                                    </p:set>
                                    <p:animEffect filter="fade" transition="in">
                                      <p:cBhvr>
                                        <p:cTn dur="1000"/>
                                        <p:tgtEl>
                                          <p:spTgt spid="1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1"/>
                                        </p:tgtEl>
                                        <p:attrNameLst>
                                          <p:attrName>style.visibility</p:attrName>
                                        </p:attrNameLst>
                                      </p:cBhvr>
                                      <p:to>
                                        <p:strVal val="visible"/>
                                      </p:to>
                                    </p:set>
                                    <p:animEffect filter="fade" transition="in">
                                      <p:cBhvr>
                                        <p:cTn dur="1000"/>
                                        <p:tgtEl>
                                          <p:spTgt spid="1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2"/>
                                        </p:tgtEl>
                                        <p:attrNameLst>
                                          <p:attrName>style.visibility</p:attrName>
                                        </p:attrNameLst>
                                      </p:cBhvr>
                                      <p:to>
                                        <p:strVal val="visible"/>
                                      </p:to>
                                    </p:set>
                                    <p:animEffect filter="fade" transition="in">
                                      <p:cBhvr>
                                        <p:cTn dur="1000"/>
                                        <p:tgtEl>
                                          <p:spTgt spid="1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gtEl>
                                        <p:attrNameLst>
                                          <p:attrName>style.visibility</p:attrName>
                                        </p:attrNameLst>
                                      </p:cBhvr>
                                      <p:to>
                                        <p:strVal val="visible"/>
                                      </p:to>
                                    </p:set>
                                    <p:animEffect filter="fade" transition="in">
                                      <p:cBhvr>
                                        <p:cTn dur="1000"/>
                                        <p:tgtEl>
                                          <p:spTgt spid="15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pic>
        <p:nvPicPr>
          <p:cNvPr id="1588" name="Google Shape;1588;p159"/>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1589" name="Google Shape;1589;p159"/>
          <p:cNvSpPr/>
          <p:nvPr/>
        </p:nvSpPr>
        <p:spPr>
          <a:xfrm>
            <a:off x="5047425" y="270650"/>
            <a:ext cx="2704800" cy="12450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59"/>
          <p:cNvSpPr txBox="1"/>
          <p:nvPr/>
        </p:nvSpPr>
        <p:spPr>
          <a:xfrm>
            <a:off x="5158175" y="330350"/>
            <a:ext cx="2564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Terminamos por el dia de hoy !! si llegamos hasta </a:t>
            </a:r>
            <a:r>
              <a:rPr b="1" lang="es" sz="1300">
                <a:solidFill>
                  <a:schemeClr val="lt1"/>
                </a:solidFill>
                <a:latin typeface="Comfortaa"/>
                <a:ea typeface="Comfortaa"/>
                <a:cs typeface="Comfortaa"/>
                <a:sym typeface="Comfortaa"/>
              </a:rPr>
              <a:t>aquí</a:t>
            </a:r>
            <a:r>
              <a:rPr b="1" lang="es" sz="1300">
                <a:solidFill>
                  <a:schemeClr val="lt1"/>
                </a:solidFill>
                <a:latin typeface="Comfortaa"/>
                <a:ea typeface="Comfortaa"/>
                <a:cs typeface="Comfortaa"/>
                <a:sym typeface="Comfortaa"/>
              </a:rPr>
              <a:t> escucharemos we are the champion !</a:t>
            </a:r>
            <a:endParaRPr b="1" sz="1300">
              <a:solidFill>
                <a:schemeClr val="lt1"/>
              </a:solidFill>
              <a:latin typeface="Comfortaa"/>
              <a:ea typeface="Comfortaa"/>
              <a:cs typeface="Comfortaa"/>
              <a:sym typeface="Comfortaa"/>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160"/>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Conexión con base de datos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32"/>
          <p:cNvPicPr preferRelativeResize="0"/>
          <p:nvPr/>
        </p:nvPicPr>
        <p:blipFill>
          <a:blip r:embed="rId3">
            <a:alphaModFix/>
          </a:blip>
          <a:stretch>
            <a:fillRect/>
          </a:stretch>
        </p:blipFill>
        <p:spPr>
          <a:xfrm>
            <a:off x="1547813" y="241075"/>
            <a:ext cx="6048375" cy="4838700"/>
          </a:xfrm>
          <a:prstGeom prst="rect">
            <a:avLst/>
          </a:prstGeom>
          <a:noFill/>
          <a:ln>
            <a:noFill/>
          </a:ln>
        </p:spPr>
      </p:pic>
      <p:sp>
        <p:nvSpPr>
          <p:cNvPr id="346" name="Google Shape;346;p32"/>
          <p:cNvSpPr txBox="1"/>
          <p:nvPr/>
        </p:nvSpPr>
        <p:spPr>
          <a:xfrm>
            <a:off x="1852500" y="241075"/>
            <a:ext cx="5439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solidFill>
                  <a:schemeClr val="lt1"/>
                </a:solidFill>
                <a:latin typeface="Comfortaa"/>
                <a:ea typeface="Comfortaa"/>
                <a:cs typeface="Comfortaa"/>
                <a:sym typeface="Comfortaa"/>
              </a:rPr>
              <a:t>Mas respuestas HTTP en https://http.cat/</a:t>
            </a:r>
            <a:endParaRPr b="1" sz="1900">
              <a:solidFill>
                <a:schemeClr val="lt1"/>
              </a:solidFill>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Método HTTP</a:t>
            </a:r>
            <a:endParaRPr/>
          </a:p>
        </p:txBody>
      </p:sp>
      <p:sp>
        <p:nvSpPr>
          <p:cNvPr id="352" name="Google Shape;352;p33"/>
          <p:cNvSpPr txBox="1"/>
          <p:nvPr/>
        </p:nvSpPr>
        <p:spPr>
          <a:xfrm>
            <a:off x="513300" y="1944525"/>
            <a:ext cx="8003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El nombre del verbo HTTP le dice al server el tipo de request que se envía. Hay varios pero los </a:t>
            </a:r>
            <a:r>
              <a:rPr b="1" lang="es" sz="1900">
                <a:latin typeface="Comfortaa"/>
                <a:ea typeface="Comfortaa"/>
                <a:cs typeface="Comfortaa"/>
                <a:sym typeface="Comfortaa"/>
              </a:rPr>
              <a:t>más</a:t>
            </a:r>
            <a:r>
              <a:rPr b="1" lang="es" sz="1900">
                <a:latin typeface="Comfortaa"/>
                <a:ea typeface="Comfortaa"/>
                <a:cs typeface="Comfortaa"/>
                <a:sym typeface="Comfortaa"/>
              </a:rPr>
              <a:t> comunes son:</a:t>
            </a:r>
            <a:endParaRPr b="1" sz="1900">
              <a:latin typeface="Comfortaa"/>
              <a:ea typeface="Comfortaa"/>
              <a:cs typeface="Comfortaa"/>
              <a:sym typeface="Comfortaa"/>
            </a:endParaRPr>
          </a:p>
        </p:txBody>
      </p:sp>
      <p:pic>
        <p:nvPicPr>
          <p:cNvPr id="353" name="Google Shape;353;p33"/>
          <p:cNvPicPr preferRelativeResize="0"/>
          <p:nvPr/>
        </p:nvPicPr>
        <p:blipFill>
          <a:blip r:embed="rId3">
            <a:alphaModFix/>
          </a:blip>
          <a:stretch>
            <a:fillRect/>
          </a:stretch>
        </p:blipFill>
        <p:spPr>
          <a:xfrm>
            <a:off x="1588638" y="2887800"/>
            <a:ext cx="5852729" cy="2124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GET                </a:t>
            </a:r>
            <a:endParaRPr/>
          </a:p>
        </p:txBody>
      </p:sp>
      <p:pic>
        <p:nvPicPr>
          <p:cNvPr id="359" name="Google Shape;359;p34"/>
          <p:cNvPicPr preferRelativeResize="0"/>
          <p:nvPr/>
        </p:nvPicPr>
        <p:blipFill>
          <a:blip r:embed="rId3">
            <a:alphaModFix/>
          </a:blip>
          <a:stretch>
            <a:fillRect/>
          </a:stretch>
        </p:blipFill>
        <p:spPr>
          <a:xfrm>
            <a:off x="729450" y="2508850"/>
            <a:ext cx="1190600" cy="1538250"/>
          </a:xfrm>
          <a:prstGeom prst="rect">
            <a:avLst/>
          </a:prstGeom>
          <a:noFill/>
          <a:ln>
            <a:noFill/>
          </a:ln>
        </p:spPr>
      </p:pic>
      <p:pic>
        <p:nvPicPr>
          <p:cNvPr id="360" name="Google Shape;360;p34"/>
          <p:cNvPicPr preferRelativeResize="0"/>
          <p:nvPr/>
        </p:nvPicPr>
        <p:blipFill>
          <a:blip r:embed="rId4">
            <a:alphaModFix/>
          </a:blip>
          <a:stretch>
            <a:fillRect/>
          </a:stretch>
        </p:blipFill>
        <p:spPr>
          <a:xfrm>
            <a:off x="7349025" y="2490075"/>
            <a:ext cx="1190600" cy="1575790"/>
          </a:xfrm>
          <a:prstGeom prst="rect">
            <a:avLst/>
          </a:prstGeom>
          <a:noFill/>
          <a:ln>
            <a:noFill/>
          </a:ln>
        </p:spPr>
      </p:pic>
      <p:pic>
        <p:nvPicPr>
          <p:cNvPr id="361" name="Google Shape;361;p34"/>
          <p:cNvPicPr preferRelativeResize="0"/>
          <p:nvPr/>
        </p:nvPicPr>
        <p:blipFill>
          <a:blip r:embed="rId5">
            <a:alphaModFix/>
          </a:blip>
          <a:stretch>
            <a:fillRect/>
          </a:stretch>
        </p:blipFill>
        <p:spPr>
          <a:xfrm>
            <a:off x="4003138" y="2646575"/>
            <a:ext cx="1262776" cy="1262776"/>
          </a:xfrm>
          <a:prstGeom prst="rect">
            <a:avLst/>
          </a:prstGeom>
          <a:noFill/>
          <a:ln>
            <a:noFill/>
          </a:ln>
        </p:spPr>
      </p:pic>
      <p:sp>
        <p:nvSpPr>
          <p:cNvPr id="362" name="Google Shape;362;p34"/>
          <p:cNvSpPr/>
          <p:nvPr/>
        </p:nvSpPr>
        <p:spPr>
          <a:xfrm>
            <a:off x="252350" y="4292150"/>
            <a:ext cx="2513700" cy="6993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El usuario hace click a una nueva página HTML.</a:t>
            </a:r>
            <a:endParaRPr>
              <a:solidFill>
                <a:schemeClr val="lt1"/>
              </a:solidFill>
            </a:endParaRPr>
          </a:p>
        </p:txBody>
      </p:sp>
      <p:cxnSp>
        <p:nvCxnSpPr>
          <p:cNvPr id="363" name="Google Shape;363;p34"/>
          <p:cNvCxnSpPr>
            <a:stCxn id="359" idx="3"/>
            <a:endCxn id="361" idx="1"/>
          </p:cNvCxnSpPr>
          <p:nvPr/>
        </p:nvCxnSpPr>
        <p:spPr>
          <a:xfrm>
            <a:off x="1920050" y="3277975"/>
            <a:ext cx="2083200" cy="0"/>
          </a:xfrm>
          <a:prstGeom prst="straightConnector1">
            <a:avLst/>
          </a:prstGeom>
          <a:noFill/>
          <a:ln cap="flat" cmpd="sng" w="9525">
            <a:solidFill>
              <a:schemeClr val="dk2"/>
            </a:solidFill>
            <a:prstDash val="solid"/>
            <a:round/>
            <a:headEnd len="med" w="med" type="none"/>
            <a:tailEnd len="med" w="med" type="triangle"/>
          </a:ln>
        </p:spPr>
      </p:cxnSp>
      <p:sp>
        <p:nvSpPr>
          <p:cNvPr id="364" name="Google Shape;364;p34"/>
          <p:cNvSpPr/>
          <p:nvPr/>
        </p:nvSpPr>
        <p:spPr>
          <a:xfrm>
            <a:off x="3441850" y="4292150"/>
            <a:ext cx="2513700" cy="6993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El browser manda un HTTP-GET al </a:t>
            </a:r>
            <a:r>
              <a:rPr lang="es">
                <a:solidFill>
                  <a:schemeClr val="lt1"/>
                </a:solidFill>
              </a:rPr>
              <a:t>servidor</a:t>
            </a:r>
            <a:r>
              <a:rPr lang="es">
                <a:solidFill>
                  <a:schemeClr val="lt1"/>
                </a:solidFill>
              </a:rPr>
              <a:t>, para que le devuelva la página.</a:t>
            </a:r>
            <a:endParaRPr>
              <a:solidFill>
                <a:schemeClr val="lt1"/>
              </a:solidFill>
            </a:endParaRPr>
          </a:p>
        </p:txBody>
      </p:sp>
      <p:cxnSp>
        <p:nvCxnSpPr>
          <p:cNvPr id="365" name="Google Shape;365;p34"/>
          <p:cNvCxnSpPr>
            <a:stCxn id="361" idx="3"/>
            <a:endCxn id="360" idx="1"/>
          </p:cNvCxnSpPr>
          <p:nvPr/>
        </p:nvCxnSpPr>
        <p:spPr>
          <a:xfrm>
            <a:off x="5265913" y="3277963"/>
            <a:ext cx="2083200" cy="0"/>
          </a:xfrm>
          <a:prstGeom prst="straightConnector1">
            <a:avLst/>
          </a:prstGeom>
          <a:noFill/>
          <a:ln cap="flat" cmpd="sng" w="9525">
            <a:solidFill>
              <a:schemeClr val="dk2"/>
            </a:solidFill>
            <a:prstDash val="solid"/>
            <a:round/>
            <a:headEnd len="med" w="med" type="none"/>
            <a:tailEnd len="med" w="med" type="triangle"/>
          </a:ln>
        </p:spPr>
      </p:cxnSp>
      <p:sp>
        <p:nvSpPr>
          <p:cNvPr id="366" name="Google Shape;366;p34"/>
          <p:cNvSpPr/>
          <p:nvPr/>
        </p:nvSpPr>
        <p:spPr>
          <a:xfrm>
            <a:off x="6534925" y="4292150"/>
            <a:ext cx="2513700" cy="6993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El server devuelve la página si es que la encuentra.</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POST </a:t>
            </a:r>
            <a:r>
              <a:rPr lang="es"/>
              <a:t>               </a:t>
            </a:r>
            <a:endParaRPr/>
          </a:p>
        </p:txBody>
      </p:sp>
      <p:pic>
        <p:nvPicPr>
          <p:cNvPr id="372" name="Google Shape;372;p35"/>
          <p:cNvPicPr preferRelativeResize="0"/>
          <p:nvPr/>
        </p:nvPicPr>
        <p:blipFill>
          <a:blip r:embed="rId3">
            <a:alphaModFix/>
          </a:blip>
          <a:stretch>
            <a:fillRect/>
          </a:stretch>
        </p:blipFill>
        <p:spPr>
          <a:xfrm>
            <a:off x="729450" y="2508850"/>
            <a:ext cx="1190600" cy="1538250"/>
          </a:xfrm>
          <a:prstGeom prst="rect">
            <a:avLst/>
          </a:prstGeom>
          <a:noFill/>
          <a:ln>
            <a:noFill/>
          </a:ln>
        </p:spPr>
      </p:pic>
      <p:pic>
        <p:nvPicPr>
          <p:cNvPr id="373" name="Google Shape;373;p35"/>
          <p:cNvPicPr preferRelativeResize="0"/>
          <p:nvPr/>
        </p:nvPicPr>
        <p:blipFill>
          <a:blip r:embed="rId4">
            <a:alphaModFix/>
          </a:blip>
          <a:stretch>
            <a:fillRect/>
          </a:stretch>
        </p:blipFill>
        <p:spPr>
          <a:xfrm>
            <a:off x="7349025" y="2490075"/>
            <a:ext cx="1190600" cy="1575790"/>
          </a:xfrm>
          <a:prstGeom prst="rect">
            <a:avLst/>
          </a:prstGeom>
          <a:noFill/>
          <a:ln>
            <a:noFill/>
          </a:ln>
        </p:spPr>
      </p:pic>
      <p:pic>
        <p:nvPicPr>
          <p:cNvPr id="374" name="Google Shape;374;p35"/>
          <p:cNvPicPr preferRelativeResize="0"/>
          <p:nvPr/>
        </p:nvPicPr>
        <p:blipFill>
          <a:blip r:embed="rId5">
            <a:alphaModFix/>
          </a:blip>
          <a:stretch>
            <a:fillRect/>
          </a:stretch>
        </p:blipFill>
        <p:spPr>
          <a:xfrm>
            <a:off x="4003138" y="2646575"/>
            <a:ext cx="1262776" cy="1262776"/>
          </a:xfrm>
          <a:prstGeom prst="rect">
            <a:avLst/>
          </a:prstGeom>
          <a:noFill/>
          <a:ln>
            <a:noFill/>
          </a:ln>
        </p:spPr>
      </p:pic>
      <p:sp>
        <p:nvSpPr>
          <p:cNvPr id="375" name="Google Shape;375;p35"/>
          <p:cNvSpPr/>
          <p:nvPr/>
        </p:nvSpPr>
        <p:spPr>
          <a:xfrm>
            <a:off x="252350" y="4292150"/>
            <a:ext cx="2513700" cy="6993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El usuario llena un formulario y presiona el botón submit.</a:t>
            </a:r>
            <a:endParaRPr>
              <a:solidFill>
                <a:schemeClr val="lt1"/>
              </a:solidFill>
            </a:endParaRPr>
          </a:p>
        </p:txBody>
      </p:sp>
      <p:cxnSp>
        <p:nvCxnSpPr>
          <p:cNvPr id="376" name="Google Shape;376;p35"/>
          <p:cNvCxnSpPr>
            <a:stCxn id="372" idx="3"/>
            <a:endCxn id="374" idx="1"/>
          </p:cNvCxnSpPr>
          <p:nvPr/>
        </p:nvCxnSpPr>
        <p:spPr>
          <a:xfrm>
            <a:off x="1920050" y="3277975"/>
            <a:ext cx="2083200" cy="0"/>
          </a:xfrm>
          <a:prstGeom prst="straightConnector1">
            <a:avLst/>
          </a:prstGeom>
          <a:noFill/>
          <a:ln cap="flat" cmpd="sng" w="9525">
            <a:solidFill>
              <a:schemeClr val="dk2"/>
            </a:solidFill>
            <a:prstDash val="solid"/>
            <a:round/>
            <a:headEnd len="med" w="med" type="none"/>
            <a:tailEnd len="med" w="med" type="triangle"/>
          </a:ln>
        </p:spPr>
      </p:cxnSp>
      <p:sp>
        <p:nvSpPr>
          <p:cNvPr id="377" name="Google Shape;377;p35"/>
          <p:cNvSpPr/>
          <p:nvPr/>
        </p:nvSpPr>
        <p:spPr>
          <a:xfrm>
            <a:off x="3441850" y="4065875"/>
            <a:ext cx="2513700" cy="9813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El browser manda un HTTP-POST al servidor, con los datos del formulario.</a:t>
            </a:r>
            <a:endParaRPr>
              <a:solidFill>
                <a:schemeClr val="lt1"/>
              </a:solidFill>
            </a:endParaRPr>
          </a:p>
        </p:txBody>
      </p:sp>
      <p:cxnSp>
        <p:nvCxnSpPr>
          <p:cNvPr id="378" name="Google Shape;378;p35"/>
          <p:cNvCxnSpPr>
            <a:stCxn id="374" idx="3"/>
            <a:endCxn id="373" idx="1"/>
          </p:cNvCxnSpPr>
          <p:nvPr/>
        </p:nvCxnSpPr>
        <p:spPr>
          <a:xfrm>
            <a:off x="5265913" y="3277963"/>
            <a:ext cx="2083200" cy="0"/>
          </a:xfrm>
          <a:prstGeom prst="straightConnector1">
            <a:avLst/>
          </a:prstGeom>
          <a:noFill/>
          <a:ln cap="flat" cmpd="sng" w="9525">
            <a:solidFill>
              <a:schemeClr val="dk2"/>
            </a:solidFill>
            <a:prstDash val="solid"/>
            <a:round/>
            <a:headEnd len="med" w="med" type="none"/>
            <a:tailEnd len="med" w="med" type="triangle"/>
          </a:ln>
        </p:spPr>
      </p:cxnSp>
      <p:sp>
        <p:nvSpPr>
          <p:cNvPr id="379" name="Google Shape;379;p35"/>
          <p:cNvSpPr/>
          <p:nvPr/>
        </p:nvSpPr>
        <p:spPr>
          <a:xfrm>
            <a:off x="6534925" y="4292150"/>
            <a:ext cx="2513700" cy="6993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El server recibe los datos y los procesa (los guarda, </a:t>
            </a:r>
            <a:r>
              <a:rPr lang="es">
                <a:solidFill>
                  <a:schemeClr val="lt1"/>
                </a:solidFill>
              </a:rPr>
              <a:t>quizás</a:t>
            </a:r>
            <a:r>
              <a:rPr lang="es">
                <a:solidFill>
                  <a:schemeClr val="lt1"/>
                </a:solidFill>
              </a:rPr>
              <a:t>).</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Servlets</a:t>
            </a:r>
            <a:endParaRPr/>
          </a:p>
        </p:txBody>
      </p:sp>
      <p:sp>
        <p:nvSpPr>
          <p:cNvPr id="385" name="Google Shape;385;p36"/>
          <p:cNvSpPr txBox="1"/>
          <p:nvPr/>
        </p:nvSpPr>
        <p:spPr>
          <a:xfrm>
            <a:off x="513300" y="1944525"/>
            <a:ext cx="8003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Los Servlets son clases java capaces de generar y manejar contenido </a:t>
            </a:r>
            <a:r>
              <a:rPr b="1" lang="es" sz="1900">
                <a:latin typeface="Comfortaa"/>
                <a:ea typeface="Comfortaa"/>
                <a:cs typeface="Comfortaa"/>
                <a:sym typeface="Comfortaa"/>
              </a:rPr>
              <a:t>dinámico</a:t>
            </a:r>
            <a:r>
              <a:rPr b="1" lang="es" sz="1900">
                <a:latin typeface="Comfortaa"/>
                <a:ea typeface="Comfortaa"/>
                <a:cs typeface="Comfortaa"/>
                <a:sym typeface="Comfortaa"/>
              </a:rPr>
              <a:t> mediante HTTP.</a:t>
            </a:r>
            <a:endParaRPr b="1" sz="1900">
              <a:latin typeface="Comfortaa"/>
              <a:ea typeface="Comfortaa"/>
              <a:cs typeface="Comfortaa"/>
              <a:sym typeface="Comfortaa"/>
            </a:endParaRPr>
          </a:p>
        </p:txBody>
      </p:sp>
      <p:pic>
        <p:nvPicPr>
          <p:cNvPr id="386" name="Google Shape;386;p36"/>
          <p:cNvPicPr preferRelativeResize="0"/>
          <p:nvPr/>
        </p:nvPicPr>
        <p:blipFill>
          <a:blip r:embed="rId3">
            <a:alphaModFix/>
          </a:blip>
          <a:stretch>
            <a:fillRect/>
          </a:stretch>
        </p:blipFill>
        <p:spPr>
          <a:xfrm>
            <a:off x="836425" y="2984937"/>
            <a:ext cx="2570026" cy="1764201"/>
          </a:xfrm>
          <a:prstGeom prst="rect">
            <a:avLst/>
          </a:prstGeom>
          <a:noFill/>
          <a:ln>
            <a:noFill/>
          </a:ln>
        </p:spPr>
      </p:pic>
      <p:pic>
        <p:nvPicPr>
          <p:cNvPr id="387" name="Google Shape;387;p36"/>
          <p:cNvPicPr preferRelativeResize="0"/>
          <p:nvPr/>
        </p:nvPicPr>
        <p:blipFill>
          <a:blip r:embed="rId4">
            <a:alphaModFix/>
          </a:blip>
          <a:stretch>
            <a:fillRect/>
          </a:stretch>
        </p:blipFill>
        <p:spPr>
          <a:xfrm>
            <a:off x="5548901" y="2804700"/>
            <a:ext cx="2341202" cy="2124675"/>
          </a:xfrm>
          <a:prstGeom prst="rect">
            <a:avLst/>
          </a:prstGeom>
          <a:noFill/>
          <a:ln>
            <a:noFill/>
          </a:ln>
        </p:spPr>
      </p:pic>
      <p:cxnSp>
        <p:nvCxnSpPr>
          <p:cNvPr id="388" name="Google Shape;388;p36"/>
          <p:cNvCxnSpPr/>
          <p:nvPr/>
        </p:nvCxnSpPr>
        <p:spPr>
          <a:xfrm>
            <a:off x="3443250" y="3325625"/>
            <a:ext cx="2363400" cy="10800"/>
          </a:xfrm>
          <a:prstGeom prst="straightConnector1">
            <a:avLst/>
          </a:prstGeom>
          <a:noFill/>
          <a:ln cap="flat" cmpd="sng" w="9525">
            <a:solidFill>
              <a:schemeClr val="dk2"/>
            </a:solidFill>
            <a:prstDash val="solid"/>
            <a:round/>
            <a:headEnd len="med" w="med" type="none"/>
            <a:tailEnd len="med" w="med" type="triangle"/>
          </a:ln>
        </p:spPr>
      </p:cxnSp>
      <p:cxnSp>
        <p:nvCxnSpPr>
          <p:cNvPr id="389" name="Google Shape;389;p36"/>
          <p:cNvCxnSpPr/>
          <p:nvPr/>
        </p:nvCxnSpPr>
        <p:spPr>
          <a:xfrm rot="10800000">
            <a:off x="3464525" y="4084850"/>
            <a:ext cx="2448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JEE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Servlet suena a algo muy complicado, pues...</a:t>
            </a:r>
            <a:endParaRPr/>
          </a:p>
        </p:txBody>
      </p:sp>
      <p:pic>
        <p:nvPicPr>
          <p:cNvPr id="395" name="Google Shape;395;p37"/>
          <p:cNvPicPr preferRelativeResize="0"/>
          <p:nvPr/>
        </p:nvPicPr>
        <p:blipFill>
          <a:blip r:embed="rId3">
            <a:alphaModFix/>
          </a:blip>
          <a:stretch>
            <a:fillRect/>
          </a:stretch>
        </p:blipFill>
        <p:spPr>
          <a:xfrm>
            <a:off x="847475" y="2348425"/>
            <a:ext cx="2466975" cy="1847850"/>
          </a:xfrm>
          <a:prstGeom prst="rect">
            <a:avLst/>
          </a:prstGeom>
          <a:noFill/>
          <a:ln>
            <a:noFill/>
          </a:ln>
        </p:spPr>
      </p:pic>
      <p:sp>
        <p:nvSpPr>
          <p:cNvPr id="396" name="Google Shape;396;p37"/>
          <p:cNvSpPr txBox="1"/>
          <p:nvPr/>
        </p:nvSpPr>
        <p:spPr>
          <a:xfrm>
            <a:off x="3678525" y="2348425"/>
            <a:ext cx="5196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Un servlet solo es una CLASE JAVA.</a:t>
            </a:r>
            <a:endParaRPr b="1" sz="1900">
              <a:latin typeface="Comfortaa"/>
              <a:ea typeface="Comfortaa"/>
              <a:cs typeface="Comfortaa"/>
              <a:sym typeface="Comfortaa"/>
            </a:endParaRPr>
          </a:p>
        </p:txBody>
      </p:sp>
      <p:sp>
        <p:nvSpPr>
          <p:cNvPr id="397" name="Google Shape;397;p37"/>
          <p:cNvSpPr txBox="1"/>
          <p:nvPr/>
        </p:nvSpPr>
        <p:spPr>
          <a:xfrm>
            <a:off x="3678525" y="2876175"/>
            <a:ext cx="5196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Que hereda funcionalidad.</a:t>
            </a:r>
            <a:endParaRPr b="1" sz="1900">
              <a:latin typeface="Comfortaa"/>
              <a:ea typeface="Comfortaa"/>
              <a:cs typeface="Comfortaa"/>
              <a:sym typeface="Comfortaa"/>
            </a:endParaRPr>
          </a:p>
        </p:txBody>
      </p:sp>
      <p:sp>
        <p:nvSpPr>
          <p:cNvPr id="398" name="Google Shape;398;p37"/>
          <p:cNvSpPr txBox="1"/>
          <p:nvPr/>
        </p:nvSpPr>
        <p:spPr>
          <a:xfrm>
            <a:off x="3678525" y="3403925"/>
            <a:ext cx="53145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Que debe vivir dentro de un contenedor de servlets, para que se comporte como servlet.</a:t>
            </a:r>
            <a:endParaRPr b="1" sz="1900">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38"/>
          <p:cNvPicPr preferRelativeResize="0"/>
          <p:nvPr/>
        </p:nvPicPr>
        <p:blipFill>
          <a:blip r:embed="rId3">
            <a:alphaModFix/>
          </a:blip>
          <a:stretch>
            <a:fillRect/>
          </a:stretch>
        </p:blipFill>
        <p:spPr>
          <a:xfrm>
            <a:off x="152400" y="1424925"/>
            <a:ext cx="8839197" cy="2461232"/>
          </a:xfrm>
          <a:prstGeom prst="rect">
            <a:avLst/>
          </a:prstGeom>
          <a:noFill/>
          <a:ln>
            <a:noFill/>
          </a:ln>
        </p:spPr>
      </p:pic>
      <p:cxnSp>
        <p:nvCxnSpPr>
          <p:cNvPr id="404" name="Google Shape;404;p38"/>
          <p:cNvCxnSpPr/>
          <p:nvPr/>
        </p:nvCxnSpPr>
        <p:spPr>
          <a:xfrm flipH="1" rot="10800000">
            <a:off x="3828225" y="802050"/>
            <a:ext cx="1144200" cy="1860600"/>
          </a:xfrm>
          <a:prstGeom prst="straightConnector1">
            <a:avLst/>
          </a:prstGeom>
          <a:noFill/>
          <a:ln cap="flat" cmpd="sng" w="9525">
            <a:solidFill>
              <a:schemeClr val="dk2"/>
            </a:solidFill>
            <a:prstDash val="solid"/>
            <a:round/>
            <a:headEnd len="med" w="med" type="none"/>
            <a:tailEnd len="med" w="med" type="triangle"/>
          </a:ln>
        </p:spPr>
      </p:cxnSp>
      <p:sp>
        <p:nvSpPr>
          <p:cNvPr id="405" name="Google Shape;405;p38"/>
          <p:cNvSpPr/>
          <p:nvPr/>
        </p:nvSpPr>
        <p:spPr>
          <a:xfrm>
            <a:off x="5100725" y="363575"/>
            <a:ext cx="1251000" cy="502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solidFill>
                  <a:schemeClr val="lt1"/>
                </a:solidFill>
              </a:rPr>
              <a:t>Clase Padre</a:t>
            </a:r>
            <a:endParaRPr b="1">
              <a:solidFill>
                <a:schemeClr val="lt1"/>
              </a:solidFill>
            </a:endParaRPr>
          </a:p>
        </p:txBody>
      </p:sp>
      <p:sp>
        <p:nvSpPr>
          <p:cNvPr id="406" name="Google Shape;406;p38"/>
          <p:cNvSpPr/>
          <p:nvPr/>
        </p:nvSpPr>
        <p:spPr>
          <a:xfrm>
            <a:off x="438450" y="4354875"/>
            <a:ext cx="1379400" cy="502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Método</a:t>
            </a:r>
            <a:r>
              <a:rPr b="1" lang="es">
                <a:solidFill>
                  <a:schemeClr val="lt1"/>
                </a:solidFill>
              </a:rPr>
              <a:t> Get</a:t>
            </a:r>
            <a:endParaRPr b="1">
              <a:solidFill>
                <a:schemeClr val="lt1"/>
              </a:solidFill>
            </a:endParaRPr>
          </a:p>
        </p:txBody>
      </p:sp>
      <p:cxnSp>
        <p:nvCxnSpPr>
          <p:cNvPr id="407" name="Google Shape;407;p38"/>
          <p:cNvCxnSpPr>
            <a:endCxn id="406" idx="0"/>
          </p:cNvCxnSpPr>
          <p:nvPr/>
        </p:nvCxnSpPr>
        <p:spPr>
          <a:xfrm flipH="1">
            <a:off x="1128150" y="3122475"/>
            <a:ext cx="540000" cy="1232400"/>
          </a:xfrm>
          <a:prstGeom prst="straightConnector1">
            <a:avLst/>
          </a:prstGeom>
          <a:noFill/>
          <a:ln cap="flat" cmpd="sng" w="9525">
            <a:solidFill>
              <a:schemeClr val="dk2"/>
            </a:solidFill>
            <a:prstDash val="solid"/>
            <a:round/>
            <a:headEnd len="med" w="med" type="none"/>
            <a:tailEnd len="med" w="med" type="triangle"/>
          </a:ln>
        </p:spPr>
      </p:cxnSp>
      <p:sp>
        <p:nvSpPr>
          <p:cNvPr id="408" name="Google Shape;408;p38"/>
          <p:cNvSpPr/>
          <p:nvPr/>
        </p:nvSpPr>
        <p:spPr>
          <a:xfrm>
            <a:off x="5892025" y="4354875"/>
            <a:ext cx="2192100" cy="502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Request-Response parámetros</a:t>
            </a:r>
            <a:endParaRPr b="1">
              <a:solidFill>
                <a:schemeClr val="lt1"/>
              </a:solidFill>
            </a:endParaRPr>
          </a:p>
        </p:txBody>
      </p:sp>
      <p:cxnSp>
        <p:nvCxnSpPr>
          <p:cNvPr id="409" name="Google Shape;409;p38"/>
          <p:cNvCxnSpPr>
            <a:endCxn id="408" idx="0"/>
          </p:cNvCxnSpPr>
          <p:nvPr/>
        </p:nvCxnSpPr>
        <p:spPr>
          <a:xfrm>
            <a:off x="3657175" y="3154575"/>
            <a:ext cx="3330900" cy="1200300"/>
          </a:xfrm>
          <a:prstGeom prst="straightConnector1">
            <a:avLst/>
          </a:prstGeom>
          <a:noFill/>
          <a:ln cap="flat" cmpd="sng" w="9525">
            <a:solidFill>
              <a:schemeClr val="dk2"/>
            </a:solidFill>
            <a:prstDash val="solid"/>
            <a:round/>
            <a:headEnd len="med" w="med" type="none"/>
            <a:tailEnd len="med" w="med" type="triangle"/>
          </a:ln>
        </p:spPr>
      </p:cxnSp>
      <p:cxnSp>
        <p:nvCxnSpPr>
          <p:cNvPr id="410" name="Google Shape;410;p38"/>
          <p:cNvCxnSpPr>
            <a:endCxn id="408" idx="0"/>
          </p:cNvCxnSpPr>
          <p:nvPr/>
        </p:nvCxnSpPr>
        <p:spPr>
          <a:xfrm>
            <a:off x="5774275" y="3143775"/>
            <a:ext cx="1213800" cy="1211100"/>
          </a:xfrm>
          <a:prstGeom prst="straightConnector1">
            <a:avLst/>
          </a:prstGeom>
          <a:noFill/>
          <a:ln cap="flat" cmpd="sng" w="9525">
            <a:solidFill>
              <a:schemeClr val="dk2"/>
            </a:solidFill>
            <a:prstDash val="solid"/>
            <a:round/>
            <a:headEnd len="med" w="med" type="none"/>
            <a:tailEnd len="med" w="med" type="triangle"/>
          </a:ln>
        </p:spPr>
      </p:cxnSp>
      <p:sp>
        <p:nvSpPr>
          <p:cNvPr id="411" name="Google Shape;411;p38"/>
          <p:cNvSpPr/>
          <p:nvPr/>
        </p:nvSpPr>
        <p:spPr>
          <a:xfrm>
            <a:off x="772650" y="299550"/>
            <a:ext cx="1251000" cy="502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solidFill>
                  <a:schemeClr val="lt1"/>
                </a:solidFill>
              </a:rPr>
              <a:t>URL pattern</a:t>
            </a:r>
            <a:endParaRPr b="1">
              <a:solidFill>
                <a:schemeClr val="lt1"/>
              </a:solidFill>
            </a:endParaRPr>
          </a:p>
        </p:txBody>
      </p:sp>
      <p:cxnSp>
        <p:nvCxnSpPr>
          <p:cNvPr id="412" name="Google Shape;412;p38"/>
          <p:cNvCxnSpPr>
            <a:endCxn id="411" idx="2"/>
          </p:cNvCxnSpPr>
          <p:nvPr/>
        </p:nvCxnSpPr>
        <p:spPr>
          <a:xfrm flipH="1" rot="10800000">
            <a:off x="823350" y="802050"/>
            <a:ext cx="574800" cy="1678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39"/>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418" name="Google Shape;418;p39"/>
          <p:cNvSpPr txBox="1"/>
          <p:nvPr/>
        </p:nvSpPr>
        <p:spPr>
          <a:xfrm>
            <a:off x="816863" y="332638"/>
            <a:ext cx="727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crear el servlet anterior.</a:t>
            </a:r>
            <a:endParaRPr b="1" sz="1300">
              <a:solidFill>
                <a:schemeClr val="lt1"/>
              </a:solidFill>
              <a:latin typeface="Comfortaa"/>
              <a:ea typeface="Comfortaa"/>
              <a:cs typeface="Comfortaa"/>
              <a:sym typeface="Comforta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40"/>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424" name="Google Shape;424;p40"/>
          <p:cNvSpPr/>
          <p:nvPr/>
        </p:nvSpPr>
        <p:spPr>
          <a:xfrm>
            <a:off x="5047425" y="270650"/>
            <a:ext cx="2704800" cy="9045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0"/>
          <p:cNvSpPr txBox="1"/>
          <p:nvPr/>
        </p:nvSpPr>
        <p:spPr>
          <a:xfrm>
            <a:off x="5158175" y="330350"/>
            <a:ext cx="2564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 </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aprendido cómo crear un servlet. </a:t>
            </a:r>
            <a:endParaRPr b="1" sz="1300">
              <a:solidFill>
                <a:schemeClr val="lt1"/>
              </a:solidFill>
              <a:latin typeface="Comfortaa"/>
              <a:ea typeface="Comfortaa"/>
              <a:cs typeface="Comfortaa"/>
              <a:sym typeface="Comforta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41"/>
          <p:cNvPicPr preferRelativeResize="0"/>
          <p:nvPr/>
        </p:nvPicPr>
        <p:blipFill>
          <a:blip r:embed="rId3">
            <a:alphaModFix/>
          </a:blip>
          <a:stretch>
            <a:fillRect/>
          </a:stretch>
        </p:blipFill>
        <p:spPr>
          <a:xfrm>
            <a:off x="4106222" y="1524450"/>
            <a:ext cx="4881501" cy="3228150"/>
          </a:xfrm>
          <a:prstGeom prst="rect">
            <a:avLst/>
          </a:prstGeom>
          <a:noFill/>
          <a:ln>
            <a:noFill/>
          </a:ln>
        </p:spPr>
      </p:pic>
      <p:sp>
        <p:nvSpPr>
          <p:cNvPr id="431" name="Google Shape;431;p41"/>
          <p:cNvSpPr txBox="1"/>
          <p:nvPr/>
        </p:nvSpPr>
        <p:spPr>
          <a:xfrm>
            <a:off x="438425" y="320275"/>
            <a:ext cx="8383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No olvidar que un servlet vive dentro de un contenedor.</a:t>
            </a:r>
            <a:endParaRPr b="1" sz="1900">
              <a:latin typeface="Comfortaa"/>
              <a:ea typeface="Comfortaa"/>
              <a:cs typeface="Comfortaa"/>
              <a:sym typeface="Comfortaa"/>
            </a:endParaRPr>
          </a:p>
        </p:txBody>
      </p:sp>
      <p:pic>
        <p:nvPicPr>
          <p:cNvPr id="432" name="Google Shape;432;p41"/>
          <p:cNvPicPr preferRelativeResize="0"/>
          <p:nvPr/>
        </p:nvPicPr>
        <p:blipFill>
          <a:blip r:embed="rId4">
            <a:alphaModFix/>
          </a:blip>
          <a:stretch>
            <a:fillRect/>
          </a:stretch>
        </p:blipFill>
        <p:spPr>
          <a:xfrm>
            <a:off x="262025" y="2125700"/>
            <a:ext cx="3705172" cy="18545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42"/>
          <p:cNvPicPr preferRelativeResize="0"/>
          <p:nvPr/>
        </p:nvPicPr>
        <p:blipFill>
          <a:blip r:embed="rId3">
            <a:alphaModFix/>
          </a:blip>
          <a:stretch>
            <a:fillRect/>
          </a:stretch>
        </p:blipFill>
        <p:spPr>
          <a:xfrm>
            <a:off x="726387" y="0"/>
            <a:ext cx="7691213" cy="5143499"/>
          </a:xfrm>
          <a:prstGeom prst="rect">
            <a:avLst/>
          </a:prstGeom>
          <a:noFill/>
          <a:ln>
            <a:noFill/>
          </a:ln>
        </p:spPr>
      </p:pic>
      <p:pic>
        <p:nvPicPr>
          <p:cNvPr id="438" name="Google Shape;438;p42"/>
          <p:cNvPicPr preferRelativeResize="0"/>
          <p:nvPr/>
        </p:nvPicPr>
        <p:blipFill>
          <a:blip r:embed="rId4">
            <a:alphaModFix/>
          </a:blip>
          <a:stretch>
            <a:fillRect/>
          </a:stretch>
        </p:blipFill>
        <p:spPr>
          <a:xfrm>
            <a:off x="5491075" y="2110113"/>
            <a:ext cx="1844574" cy="923274"/>
          </a:xfrm>
          <a:prstGeom prst="rect">
            <a:avLst/>
          </a:prstGeom>
          <a:noFill/>
          <a:ln>
            <a:noFill/>
          </a:ln>
        </p:spPr>
      </p:pic>
      <p:sp>
        <p:nvSpPr>
          <p:cNvPr id="439" name="Google Shape;439;p42"/>
          <p:cNvSpPr txBox="1"/>
          <p:nvPr/>
        </p:nvSpPr>
        <p:spPr>
          <a:xfrm>
            <a:off x="1657475" y="213350"/>
            <a:ext cx="6212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solidFill>
                  <a:schemeClr val="lt1"/>
                </a:solidFill>
                <a:latin typeface="Comfortaa"/>
                <a:ea typeface="Comfortaa"/>
                <a:cs typeface="Comfortaa"/>
                <a:sym typeface="Comfortaa"/>
              </a:rPr>
              <a:t>No olvidar que el contenedor </a:t>
            </a:r>
            <a:r>
              <a:rPr b="1" lang="es" sz="1900">
                <a:solidFill>
                  <a:schemeClr val="lt1"/>
                </a:solidFill>
                <a:latin typeface="Comfortaa"/>
                <a:ea typeface="Comfortaa"/>
                <a:cs typeface="Comfortaa"/>
                <a:sym typeface="Comfortaa"/>
              </a:rPr>
              <a:t>está</a:t>
            </a:r>
            <a:r>
              <a:rPr b="1" lang="es" sz="1900">
                <a:solidFill>
                  <a:schemeClr val="lt1"/>
                </a:solidFill>
                <a:latin typeface="Comfortaa"/>
                <a:ea typeface="Comfortaa"/>
                <a:cs typeface="Comfortaa"/>
                <a:sym typeface="Comfortaa"/>
              </a:rPr>
              <a:t> en “internet”</a:t>
            </a:r>
            <a:endParaRPr b="1" sz="1900">
              <a:solidFill>
                <a:schemeClr val="lt1"/>
              </a:solidFill>
              <a:latin typeface="Comfortaa"/>
              <a:ea typeface="Comfortaa"/>
              <a:cs typeface="Comfortaa"/>
              <a:sym typeface="Comfortaa"/>
            </a:endParaRPr>
          </a:p>
        </p:txBody>
      </p:sp>
      <p:sp>
        <p:nvSpPr>
          <p:cNvPr id="440" name="Google Shape;440;p42"/>
          <p:cNvSpPr txBox="1"/>
          <p:nvPr/>
        </p:nvSpPr>
        <p:spPr>
          <a:xfrm>
            <a:off x="2023750" y="4374000"/>
            <a:ext cx="62127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solidFill>
                  <a:schemeClr val="lt1"/>
                </a:solidFill>
                <a:latin typeface="Comfortaa"/>
                <a:ea typeface="Comfortaa"/>
                <a:cs typeface="Comfortaa"/>
                <a:sym typeface="Comfortaa"/>
              </a:rPr>
              <a:t>No olvidar que  debemos enviar un REQUEST para buscar al servlet y nos devuelva un RESPONSE</a:t>
            </a:r>
            <a:endParaRPr b="1" sz="1900">
              <a:solidFill>
                <a:schemeClr val="lt1"/>
              </a:solidFill>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3"/>
          <p:cNvSpPr txBox="1"/>
          <p:nvPr/>
        </p:nvSpPr>
        <p:spPr>
          <a:xfrm>
            <a:off x="380250" y="4276825"/>
            <a:ext cx="8383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Nosotros tenemos un tomcat en nuestra </a:t>
            </a:r>
            <a:r>
              <a:rPr b="1" lang="es" sz="1900">
                <a:latin typeface="Comfortaa"/>
                <a:ea typeface="Comfortaa"/>
                <a:cs typeface="Comfortaa"/>
                <a:sym typeface="Comfortaa"/>
              </a:rPr>
              <a:t>máquina</a:t>
            </a:r>
            <a:r>
              <a:rPr b="1" lang="es" sz="1900">
                <a:latin typeface="Comfortaa"/>
                <a:ea typeface="Comfortaa"/>
                <a:cs typeface="Comfortaa"/>
                <a:sym typeface="Comfortaa"/>
              </a:rPr>
              <a:t>, por ende nuestra </a:t>
            </a:r>
            <a:r>
              <a:rPr b="1" lang="es" sz="1900">
                <a:latin typeface="Comfortaa"/>
                <a:ea typeface="Comfortaa"/>
                <a:cs typeface="Comfortaa"/>
                <a:sym typeface="Comfortaa"/>
              </a:rPr>
              <a:t>dirección</a:t>
            </a:r>
            <a:r>
              <a:rPr b="1" lang="es" sz="1900">
                <a:latin typeface="Comfortaa"/>
                <a:ea typeface="Comfortaa"/>
                <a:cs typeface="Comfortaa"/>
                <a:sym typeface="Comfortaa"/>
              </a:rPr>
              <a:t> es http://localhost:808x</a:t>
            </a:r>
            <a:endParaRPr b="1" sz="1900">
              <a:latin typeface="Comfortaa"/>
              <a:ea typeface="Comfortaa"/>
              <a:cs typeface="Comfortaa"/>
              <a:sym typeface="Comfortaa"/>
            </a:endParaRPr>
          </a:p>
        </p:txBody>
      </p:sp>
      <p:pic>
        <p:nvPicPr>
          <p:cNvPr id="446" name="Google Shape;446;p43"/>
          <p:cNvPicPr preferRelativeResize="0"/>
          <p:nvPr/>
        </p:nvPicPr>
        <p:blipFill>
          <a:blip r:embed="rId3">
            <a:alphaModFix/>
          </a:blip>
          <a:stretch>
            <a:fillRect/>
          </a:stretch>
        </p:blipFill>
        <p:spPr>
          <a:xfrm>
            <a:off x="687075" y="205900"/>
            <a:ext cx="7346936" cy="4070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4"/>
          <p:cNvSpPr txBox="1"/>
          <p:nvPr/>
        </p:nvSpPr>
        <p:spPr>
          <a:xfrm>
            <a:off x="438425" y="320275"/>
            <a:ext cx="8383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Entonces, levantamos el contenedor para que el servlet cobre “vida”</a:t>
            </a:r>
            <a:endParaRPr b="1" sz="1900">
              <a:latin typeface="Comfortaa"/>
              <a:ea typeface="Comfortaa"/>
              <a:cs typeface="Comfortaa"/>
              <a:sym typeface="Comfortaa"/>
            </a:endParaRPr>
          </a:p>
        </p:txBody>
      </p:sp>
      <p:pic>
        <p:nvPicPr>
          <p:cNvPr id="452" name="Google Shape;452;p44"/>
          <p:cNvPicPr preferRelativeResize="0"/>
          <p:nvPr/>
        </p:nvPicPr>
        <p:blipFill>
          <a:blip r:embed="rId3">
            <a:alphaModFix/>
          </a:blip>
          <a:stretch>
            <a:fillRect/>
          </a:stretch>
        </p:blipFill>
        <p:spPr>
          <a:xfrm>
            <a:off x="152400" y="1766150"/>
            <a:ext cx="8839203" cy="1978722"/>
          </a:xfrm>
          <a:prstGeom prst="rect">
            <a:avLst/>
          </a:prstGeom>
          <a:noFill/>
          <a:ln>
            <a:noFill/>
          </a:ln>
        </p:spPr>
      </p:pic>
      <p:sp>
        <p:nvSpPr>
          <p:cNvPr id="453" name="Google Shape;453;p44"/>
          <p:cNvSpPr/>
          <p:nvPr/>
        </p:nvSpPr>
        <p:spPr>
          <a:xfrm>
            <a:off x="5080500" y="3081875"/>
            <a:ext cx="4063500" cy="6630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solidFill>
                  <a:schemeClr val="lt1"/>
                </a:solidFill>
              </a:rPr>
              <a:t>Ahora queremos consumir nuestro Servlet</a:t>
            </a:r>
            <a:endParaRPr b="1">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45"/>
          <p:cNvPicPr preferRelativeResize="0"/>
          <p:nvPr/>
        </p:nvPicPr>
        <p:blipFill>
          <a:blip r:embed="rId3">
            <a:alphaModFix/>
          </a:blip>
          <a:stretch>
            <a:fillRect/>
          </a:stretch>
        </p:blipFill>
        <p:spPr>
          <a:xfrm>
            <a:off x="227250" y="216575"/>
            <a:ext cx="8839197" cy="2461232"/>
          </a:xfrm>
          <a:prstGeom prst="rect">
            <a:avLst/>
          </a:prstGeom>
          <a:noFill/>
          <a:ln>
            <a:noFill/>
          </a:ln>
        </p:spPr>
      </p:pic>
      <p:sp>
        <p:nvSpPr>
          <p:cNvPr id="459" name="Google Shape;459;p45"/>
          <p:cNvSpPr/>
          <p:nvPr/>
        </p:nvSpPr>
        <p:spPr>
          <a:xfrm>
            <a:off x="4802475" y="301600"/>
            <a:ext cx="4063500" cy="6630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solidFill>
                  <a:schemeClr val="lt1"/>
                </a:solidFill>
              </a:rPr>
              <a:t>Mirenlo de nuevo...</a:t>
            </a:r>
            <a:endParaRPr b="1">
              <a:solidFill>
                <a:schemeClr val="lt1"/>
              </a:solidFill>
            </a:endParaRPr>
          </a:p>
        </p:txBody>
      </p:sp>
      <p:sp>
        <p:nvSpPr>
          <p:cNvPr id="460" name="Google Shape;460;p45"/>
          <p:cNvSpPr/>
          <p:nvPr/>
        </p:nvSpPr>
        <p:spPr>
          <a:xfrm>
            <a:off x="227250" y="2999000"/>
            <a:ext cx="4063500" cy="6630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solidFill>
                  <a:schemeClr val="lt1"/>
                </a:solidFill>
              </a:rPr>
              <a:t>Tomcat inicio en http://localhost:8082/</a:t>
            </a:r>
            <a:endParaRPr b="1">
              <a:solidFill>
                <a:schemeClr val="lt1"/>
              </a:solidFill>
            </a:endParaRPr>
          </a:p>
        </p:txBody>
      </p:sp>
      <p:sp>
        <p:nvSpPr>
          <p:cNvPr id="461" name="Google Shape;461;p45"/>
          <p:cNvSpPr/>
          <p:nvPr/>
        </p:nvSpPr>
        <p:spPr>
          <a:xfrm>
            <a:off x="4870850" y="2999000"/>
            <a:ext cx="4063500" cy="6630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solidFill>
                  <a:schemeClr val="lt1"/>
                </a:solidFill>
              </a:rPr>
              <a:t>El proyecto se llama ReforzamientoServlet01</a:t>
            </a:r>
            <a:endParaRPr b="1">
              <a:solidFill>
                <a:schemeClr val="lt1"/>
              </a:solidFill>
            </a:endParaRPr>
          </a:p>
        </p:txBody>
      </p:sp>
      <p:sp>
        <p:nvSpPr>
          <p:cNvPr id="462" name="Google Shape;462;p45"/>
          <p:cNvSpPr/>
          <p:nvPr/>
        </p:nvSpPr>
        <p:spPr>
          <a:xfrm>
            <a:off x="1797000" y="4071025"/>
            <a:ext cx="5550000" cy="6630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¿Como seria la URL para consumir al servlet?</a:t>
            </a:r>
            <a:endParaRPr b="1">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46"/>
          <p:cNvPicPr preferRelativeResize="0"/>
          <p:nvPr/>
        </p:nvPicPr>
        <p:blipFill>
          <a:blip r:embed="rId3">
            <a:alphaModFix/>
          </a:blip>
          <a:stretch>
            <a:fillRect/>
          </a:stretch>
        </p:blipFill>
        <p:spPr>
          <a:xfrm>
            <a:off x="976313" y="805375"/>
            <a:ext cx="7191375" cy="3019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729450" y="864300"/>
            <a:ext cx="7021200" cy="98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¿Que es JEE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3" name="Google Shape;473;p47"/>
          <p:cNvSpPr/>
          <p:nvPr/>
        </p:nvSpPr>
        <p:spPr>
          <a:xfrm>
            <a:off x="567300" y="866863"/>
            <a:ext cx="8009400" cy="6630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900">
                <a:solidFill>
                  <a:schemeClr val="lt1"/>
                </a:solidFill>
                <a:latin typeface="Comfortaa"/>
                <a:ea typeface="Comfortaa"/>
                <a:cs typeface="Comfortaa"/>
                <a:sym typeface="Comfortaa"/>
              </a:rPr>
              <a:t>http://localhost:8082/ReforzamientoServlet01/bienvenida</a:t>
            </a:r>
            <a:endParaRPr b="1" sz="19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b="1">
              <a:solidFill>
                <a:schemeClr val="lt1"/>
              </a:solidFill>
            </a:endParaRPr>
          </a:p>
        </p:txBody>
      </p:sp>
      <p:pic>
        <p:nvPicPr>
          <p:cNvPr id="474" name="Google Shape;474;p47"/>
          <p:cNvPicPr preferRelativeResize="0"/>
          <p:nvPr/>
        </p:nvPicPr>
        <p:blipFill>
          <a:blip r:embed="rId3">
            <a:alphaModFix/>
          </a:blip>
          <a:stretch>
            <a:fillRect/>
          </a:stretch>
        </p:blipFill>
        <p:spPr>
          <a:xfrm>
            <a:off x="1863150" y="1739875"/>
            <a:ext cx="5128794" cy="2994575"/>
          </a:xfrm>
          <a:prstGeom prst="rect">
            <a:avLst/>
          </a:prstGeom>
          <a:noFill/>
          <a:ln>
            <a:noFill/>
          </a:ln>
        </p:spPr>
      </p:pic>
      <p:pic>
        <p:nvPicPr>
          <p:cNvPr id="475" name="Google Shape;475;p47"/>
          <p:cNvPicPr preferRelativeResize="0"/>
          <p:nvPr/>
        </p:nvPicPr>
        <p:blipFill>
          <a:blip r:embed="rId4">
            <a:alphaModFix/>
          </a:blip>
          <a:stretch>
            <a:fillRect/>
          </a:stretch>
        </p:blipFill>
        <p:spPr>
          <a:xfrm>
            <a:off x="5214294" y="2323863"/>
            <a:ext cx="1702807" cy="220439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8"/>
          <p:cNvSpPr txBox="1"/>
          <p:nvPr/>
        </p:nvSpPr>
        <p:spPr>
          <a:xfrm>
            <a:off x="306350" y="733650"/>
            <a:ext cx="2999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Web App</a:t>
            </a:r>
            <a:endParaRPr b="1" sz="1900">
              <a:latin typeface="Lato"/>
              <a:ea typeface="Lato"/>
              <a:cs typeface="Lato"/>
              <a:sym typeface="Lato"/>
            </a:endParaRPr>
          </a:p>
        </p:txBody>
      </p:sp>
      <p:sp>
        <p:nvSpPr>
          <p:cNvPr id="481" name="Google Shape;481;p48"/>
          <p:cNvSpPr/>
          <p:nvPr/>
        </p:nvSpPr>
        <p:spPr>
          <a:xfrm>
            <a:off x="1951150" y="841725"/>
            <a:ext cx="3224700" cy="41889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8"/>
          <p:cNvSpPr/>
          <p:nvPr/>
        </p:nvSpPr>
        <p:spPr>
          <a:xfrm>
            <a:off x="2265400" y="1128675"/>
            <a:ext cx="2587800" cy="23298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8"/>
          <p:cNvSpPr/>
          <p:nvPr/>
        </p:nvSpPr>
        <p:spPr>
          <a:xfrm>
            <a:off x="2765350" y="1459188"/>
            <a:ext cx="1596300" cy="661200"/>
          </a:xfrm>
          <a:prstGeom prst="flowChartAlternateProcess">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LIB</a:t>
            </a:r>
            <a:endParaRPr>
              <a:solidFill>
                <a:schemeClr val="lt1"/>
              </a:solidFill>
            </a:endParaRPr>
          </a:p>
        </p:txBody>
      </p:sp>
      <p:sp>
        <p:nvSpPr>
          <p:cNvPr id="484" name="Google Shape;484;p48"/>
          <p:cNvSpPr/>
          <p:nvPr/>
        </p:nvSpPr>
        <p:spPr>
          <a:xfrm>
            <a:off x="2749100" y="2192775"/>
            <a:ext cx="1596300" cy="661200"/>
          </a:xfrm>
          <a:prstGeom prst="flowChartAlternateProcess">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CLASSES</a:t>
            </a:r>
            <a:endParaRPr>
              <a:solidFill>
                <a:schemeClr val="lt1"/>
              </a:solidFill>
            </a:endParaRPr>
          </a:p>
        </p:txBody>
      </p:sp>
      <p:sp>
        <p:nvSpPr>
          <p:cNvPr id="485" name="Google Shape;485;p48"/>
          <p:cNvSpPr/>
          <p:nvPr/>
        </p:nvSpPr>
        <p:spPr>
          <a:xfrm>
            <a:off x="2737075" y="2926350"/>
            <a:ext cx="1652850" cy="435325"/>
          </a:xfrm>
          <a:prstGeom prst="flowChartProcess">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WEB.XML</a:t>
            </a:r>
            <a:endParaRPr>
              <a:solidFill>
                <a:schemeClr val="lt1"/>
              </a:solidFill>
            </a:endParaRPr>
          </a:p>
        </p:txBody>
      </p:sp>
      <p:sp>
        <p:nvSpPr>
          <p:cNvPr id="486" name="Google Shape;486;p48"/>
          <p:cNvSpPr txBox="1"/>
          <p:nvPr/>
        </p:nvSpPr>
        <p:spPr>
          <a:xfrm>
            <a:off x="2966775" y="1128675"/>
            <a:ext cx="95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FFFFFF"/>
                </a:solidFill>
                <a:latin typeface="Lato"/>
                <a:ea typeface="Lato"/>
                <a:cs typeface="Lato"/>
                <a:sym typeface="Lato"/>
              </a:rPr>
              <a:t>WEB-INF</a:t>
            </a:r>
            <a:endParaRPr b="1">
              <a:solidFill>
                <a:srgbClr val="FFFFFF"/>
              </a:solidFill>
              <a:latin typeface="Lato"/>
              <a:ea typeface="Lato"/>
              <a:cs typeface="Lato"/>
              <a:sym typeface="Lato"/>
            </a:endParaRPr>
          </a:p>
        </p:txBody>
      </p:sp>
      <p:sp>
        <p:nvSpPr>
          <p:cNvPr id="487" name="Google Shape;487;p48"/>
          <p:cNvSpPr/>
          <p:nvPr/>
        </p:nvSpPr>
        <p:spPr>
          <a:xfrm>
            <a:off x="2720825" y="4014450"/>
            <a:ext cx="1652850" cy="435325"/>
          </a:xfrm>
          <a:prstGeom prst="flowChartProcess">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INDEX.HTML</a:t>
            </a:r>
            <a:endParaRPr>
              <a:solidFill>
                <a:schemeClr val="lt1"/>
              </a:solidFill>
            </a:endParaRPr>
          </a:p>
        </p:txBody>
      </p:sp>
      <p:sp>
        <p:nvSpPr>
          <p:cNvPr id="488" name="Google Shape;488;p48"/>
          <p:cNvSpPr/>
          <p:nvPr/>
        </p:nvSpPr>
        <p:spPr>
          <a:xfrm>
            <a:off x="5909375" y="854550"/>
            <a:ext cx="2184786" cy="476982"/>
          </a:xfrm>
          <a:prstGeom prst="flowChartTerminator">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8"/>
          <p:cNvSpPr/>
          <p:nvPr/>
        </p:nvSpPr>
        <p:spPr>
          <a:xfrm>
            <a:off x="6141425" y="892338"/>
            <a:ext cx="495900" cy="401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8"/>
          <p:cNvSpPr/>
          <p:nvPr/>
        </p:nvSpPr>
        <p:spPr>
          <a:xfrm>
            <a:off x="6773500" y="878138"/>
            <a:ext cx="495900" cy="401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8"/>
          <p:cNvSpPr/>
          <p:nvPr/>
        </p:nvSpPr>
        <p:spPr>
          <a:xfrm>
            <a:off x="7405575" y="892338"/>
            <a:ext cx="495900" cy="401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8"/>
          <p:cNvSpPr txBox="1"/>
          <p:nvPr/>
        </p:nvSpPr>
        <p:spPr>
          <a:xfrm>
            <a:off x="6773495" y="483725"/>
            <a:ext cx="495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latin typeface="Lato"/>
                <a:ea typeface="Lato"/>
                <a:cs typeface="Lato"/>
                <a:sym typeface="Lato"/>
              </a:rPr>
              <a:t>jar</a:t>
            </a:r>
            <a:endParaRPr b="1" sz="1700">
              <a:latin typeface="Lato"/>
              <a:ea typeface="Lato"/>
              <a:cs typeface="Lato"/>
              <a:sym typeface="Lato"/>
            </a:endParaRPr>
          </a:p>
        </p:txBody>
      </p:sp>
      <p:sp>
        <p:nvSpPr>
          <p:cNvPr id="493" name="Google Shape;493;p48"/>
          <p:cNvSpPr/>
          <p:nvPr/>
        </p:nvSpPr>
        <p:spPr>
          <a:xfrm>
            <a:off x="5929062" y="1426175"/>
            <a:ext cx="2184786" cy="476982"/>
          </a:xfrm>
          <a:prstGeom prst="flowChartTerminator">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8"/>
          <p:cNvSpPr/>
          <p:nvPr/>
        </p:nvSpPr>
        <p:spPr>
          <a:xfrm>
            <a:off x="6141425" y="1463950"/>
            <a:ext cx="495900" cy="401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8"/>
          <p:cNvSpPr/>
          <p:nvPr/>
        </p:nvSpPr>
        <p:spPr>
          <a:xfrm>
            <a:off x="6773500" y="1463938"/>
            <a:ext cx="495900" cy="401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8"/>
          <p:cNvSpPr/>
          <p:nvPr/>
        </p:nvSpPr>
        <p:spPr>
          <a:xfrm>
            <a:off x="7405575" y="1463950"/>
            <a:ext cx="495900" cy="401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8"/>
          <p:cNvSpPr/>
          <p:nvPr/>
        </p:nvSpPr>
        <p:spPr>
          <a:xfrm>
            <a:off x="8094150" y="677225"/>
            <a:ext cx="726575" cy="1402750"/>
          </a:xfrm>
          <a:custGeom>
            <a:rect b="b" l="l" r="r" t="t"/>
            <a:pathLst>
              <a:path extrusionOk="0" h="56110" w="29063">
                <a:moveTo>
                  <a:pt x="0" y="0"/>
                </a:moveTo>
                <a:cubicBezTo>
                  <a:pt x="4837" y="4461"/>
                  <a:pt x="28701" y="17413"/>
                  <a:pt x="29023" y="26765"/>
                </a:cubicBezTo>
                <a:cubicBezTo>
                  <a:pt x="29346" y="36117"/>
                  <a:pt x="6450" y="51219"/>
                  <a:pt x="1935" y="56110"/>
                </a:cubicBezTo>
              </a:path>
            </a:pathLst>
          </a:custGeom>
          <a:noFill/>
          <a:ln cap="flat" cmpd="sng" w="9525">
            <a:solidFill>
              <a:schemeClr val="dk2"/>
            </a:solidFill>
            <a:prstDash val="solid"/>
            <a:round/>
            <a:headEnd len="med" w="med" type="none"/>
            <a:tailEnd len="med" w="med" type="none"/>
          </a:ln>
        </p:spPr>
      </p:sp>
      <p:cxnSp>
        <p:nvCxnSpPr>
          <p:cNvPr id="498" name="Google Shape;498;p48"/>
          <p:cNvCxnSpPr>
            <a:stCxn id="483" idx="3"/>
            <a:endCxn id="488" idx="1"/>
          </p:cNvCxnSpPr>
          <p:nvPr/>
        </p:nvCxnSpPr>
        <p:spPr>
          <a:xfrm flipH="1" rot="10800000">
            <a:off x="4361650" y="1093188"/>
            <a:ext cx="1547700" cy="696600"/>
          </a:xfrm>
          <a:prstGeom prst="straightConnector1">
            <a:avLst/>
          </a:prstGeom>
          <a:noFill/>
          <a:ln cap="flat" cmpd="sng" w="9525">
            <a:solidFill>
              <a:schemeClr val="dk2"/>
            </a:solidFill>
            <a:prstDash val="solid"/>
            <a:round/>
            <a:headEnd len="med" w="med" type="none"/>
            <a:tailEnd len="med" w="med" type="triangle"/>
          </a:ln>
        </p:spPr>
      </p:cxnSp>
      <p:cxnSp>
        <p:nvCxnSpPr>
          <p:cNvPr id="499" name="Google Shape;499;p48"/>
          <p:cNvCxnSpPr>
            <a:stCxn id="483" idx="3"/>
            <a:endCxn id="493" idx="1"/>
          </p:cNvCxnSpPr>
          <p:nvPr/>
        </p:nvCxnSpPr>
        <p:spPr>
          <a:xfrm flipH="1" rot="10800000">
            <a:off x="4361650" y="1664688"/>
            <a:ext cx="1567500" cy="125100"/>
          </a:xfrm>
          <a:prstGeom prst="straightConnector1">
            <a:avLst/>
          </a:prstGeom>
          <a:noFill/>
          <a:ln cap="flat" cmpd="sng" w="9525">
            <a:solidFill>
              <a:schemeClr val="dk2"/>
            </a:solidFill>
            <a:prstDash val="solid"/>
            <a:round/>
            <a:headEnd len="med" w="med" type="none"/>
            <a:tailEnd len="med" w="med" type="triangle"/>
          </a:ln>
        </p:spPr>
      </p:cxnSp>
      <p:sp>
        <p:nvSpPr>
          <p:cNvPr id="500" name="Google Shape;500;p48"/>
          <p:cNvSpPr/>
          <p:nvPr/>
        </p:nvSpPr>
        <p:spPr>
          <a:xfrm>
            <a:off x="5929150" y="2410513"/>
            <a:ext cx="330600" cy="330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8"/>
          <p:cNvSpPr/>
          <p:nvPr/>
        </p:nvSpPr>
        <p:spPr>
          <a:xfrm>
            <a:off x="6081550" y="2562913"/>
            <a:ext cx="330600" cy="330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8"/>
          <p:cNvSpPr/>
          <p:nvPr/>
        </p:nvSpPr>
        <p:spPr>
          <a:xfrm>
            <a:off x="6259750" y="2562913"/>
            <a:ext cx="330600" cy="330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8"/>
          <p:cNvSpPr/>
          <p:nvPr/>
        </p:nvSpPr>
        <p:spPr>
          <a:xfrm>
            <a:off x="6081550" y="2343688"/>
            <a:ext cx="330600" cy="330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8"/>
          <p:cNvSpPr/>
          <p:nvPr/>
        </p:nvSpPr>
        <p:spPr>
          <a:xfrm>
            <a:off x="6403050" y="2343688"/>
            <a:ext cx="330600" cy="330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8"/>
          <p:cNvSpPr/>
          <p:nvPr/>
        </p:nvSpPr>
        <p:spPr>
          <a:xfrm>
            <a:off x="6485700" y="2628188"/>
            <a:ext cx="330600" cy="330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8"/>
          <p:cNvSpPr/>
          <p:nvPr/>
        </p:nvSpPr>
        <p:spPr>
          <a:xfrm>
            <a:off x="6259750" y="2184713"/>
            <a:ext cx="330600" cy="330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8"/>
          <p:cNvSpPr/>
          <p:nvPr/>
        </p:nvSpPr>
        <p:spPr>
          <a:xfrm>
            <a:off x="6568350" y="2462888"/>
            <a:ext cx="330600" cy="330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8"/>
          <p:cNvSpPr txBox="1"/>
          <p:nvPr/>
        </p:nvSpPr>
        <p:spPr>
          <a:xfrm>
            <a:off x="6941325" y="2371650"/>
            <a:ext cx="9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Servlets</a:t>
            </a:r>
            <a:endParaRPr b="1">
              <a:latin typeface="Lato"/>
              <a:ea typeface="Lato"/>
              <a:cs typeface="Lato"/>
              <a:sym typeface="Lato"/>
            </a:endParaRPr>
          </a:p>
        </p:txBody>
      </p:sp>
      <p:sp>
        <p:nvSpPr>
          <p:cNvPr id="509" name="Google Shape;509;p48"/>
          <p:cNvSpPr txBox="1"/>
          <p:nvPr/>
        </p:nvSpPr>
        <p:spPr>
          <a:xfrm>
            <a:off x="6081550" y="3152650"/>
            <a:ext cx="246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Archivos de configuración</a:t>
            </a:r>
            <a:endParaRPr b="1">
              <a:latin typeface="Lato"/>
              <a:ea typeface="Lato"/>
              <a:cs typeface="Lato"/>
              <a:sym typeface="Lato"/>
            </a:endParaRPr>
          </a:p>
        </p:txBody>
      </p:sp>
      <p:cxnSp>
        <p:nvCxnSpPr>
          <p:cNvPr id="510" name="Google Shape;510;p48"/>
          <p:cNvCxnSpPr>
            <a:stCxn id="485" idx="3"/>
            <a:endCxn id="509" idx="1"/>
          </p:cNvCxnSpPr>
          <p:nvPr/>
        </p:nvCxnSpPr>
        <p:spPr>
          <a:xfrm>
            <a:off x="4389925" y="3144013"/>
            <a:ext cx="1691700" cy="208800"/>
          </a:xfrm>
          <a:prstGeom prst="straightConnector1">
            <a:avLst/>
          </a:prstGeom>
          <a:noFill/>
          <a:ln cap="flat" cmpd="sng" w="9525">
            <a:solidFill>
              <a:schemeClr val="dk2"/>
            </a:solidFill>
            <a:prstDash val="solid"/>
            <a:round/>
            <a:headEnd len="med" w="med" type="none"/>
            <a:tailEnd len="med" w="med" type="triangle"/>
          </a:ln>
        </p:spPr>
      </p:cxnSp>
      <p:sp>
        <p:nvSpPr>
          <p:cNvPr id="511" name="Google Shape;511;p48"/>
          <p:cNvSpPr txBox="1"/>
          <p:nvPr/>
        </p:nvSpPr>
        <p:spPr>
          <a:xfrm>
            <a:off x="6158925" y="4124925"/>
            <a:ext cx="95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Páginas</a:t>
            </a:r>
            <a:endParaRPr b="1">
              <a:latin typeface="Lato"/>
              <a:ea typeface="Lato"/>
              <a:cs typeface="Lato"/>
              <a:sym typeface="Lato"/>
            </a:endParaRPr>
          </a:p>
        </p:txBody>
      </p:sp>
      <p:cxnSp>
        <p:nvCxnSpPr>
          <p:cNvPr id="512" name="Google Shape;512;p48"/>
          <p:cNvCxnSpPr>
            <a:stCxn id="487" idx="3"/>
            <a:endCxn id="511" idx="1"/>
          </p:cNvCxnSpPr>
          <p:nvPr/>
        </p:nvCxnSpPr>
        <p:spPr>
          <a:xfrm>
            <a:off x="4373675" y="4232113"/>
            <a:ext cx="1785300" cy="93000"/>
          </a:xfrm>
          <a:prstGeom prst="straightConnector1">
            <a:avLst/>
          </a:prstGeom>
          <a:noFill/>
          <a:ln cap="flat" cmpd="sng" w="9525">
            <a:solidFill>
              <a:schemeClr val="dk2"/>
            </a:solidFill>
            <a:prstDash val="solid"/>
            <a:round/>
            <a:headEnd len="med" w="med" type="none"/>
            <a:tailEnd len="med" w="med" type="triangle"/>
          </a:ln>
        </p:spPr>
      </p:cxnSp>
      <p:cxnSp>
        <p:nvCxnSpPr>
          <p:cNvPr id="513" name="Google Shape;513;p48"/>
          <p:cNvCxnSpPr>
            <a:stCxn id="484" idx="3"/>
            <a:endCxn id="500" idx="2"/>
          </p:cNvCxnSpPr>
          <p:nvPr/>
        </p:nvCxnSpPr>
        <p:spPr>
          <a:xfrm>
            <a:off x="4345400" y="2523375"/>
            <a:ext cx="1583700" cy="52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9"/>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Conozcamos algunos </a:t>
            </a:r>
            <a:r>
              <a:rPr lang="es"/>
              <a:t>métodos</a:t>
            </a:r>
            <a:r>
              <a:rPr lang="es"/>
              <a:t> de los servlets.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0"/>
          <p:cNvSpPr txBox="1"/>
          <p:nvPr>
            <p:ph type="title"/>
          </p:nvPr>
        </p:nvSpPr>
        <p:spPr>
          <a:xfrm>
            <a:off x="819175" y="1281675"/>
            <a:ext cx="8263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ServletRequest</a:t>
            </a:r>
            <a:endParaRPr/>
          </a:p>
        </p:txBody>
      </p:sp>
      <p:sp>
        <p:nvSpPr>
          <p:cNvPr id="524" name="Google Shape;524;p50"/>
          <p:cNvSpPr txBox="1"/>
          <p:nvPr/>
        </p:nvSpPr>
        <p:spPr>
          <a:xfrm>
            <a:off x="819175" y="2165388"/>
            <a:ext cx="7273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latin typeface="Comfortaa"/>
                <a:ea typeface="Comfortaa"/>
                <a:cs typeface="Comfortaa"/>
                <a:sym typeface="Comfortaa"/>
              </a:rPr>
              <a:t>Para cada request, el contenedor de servlet crea instancias de ServletRequest y las envía al servicio. </a:t>
            </a:r>
            <a:endParaRPr b="1" sz="1300">
              <a:latin typeface="Comfortaa"/>
              <a:ea typeface="Comfortaa"/>
              <a:cs typeface="Comfortaa"/>
              <a:sym typeface="Comfortaa"/>
            </a:endParaRPr>
          </a:p>
          <a:p>
            <a:pPr indent="0" lvl="0" marL="0" rtl="0" algn="l">
              <a:spcBef>
                <a:spcPts val="0"/>
              </a:spcBef>
              <a:spcAft>
                <a:spcPts val="0"/>
              </a:spcAft>
              <a:buNone/>
            </a:pPr>
            <a:r>
              <a:t/>
            </a:r>
            <a:endParaRPr b="1" sz="1300">
              <a:latin typeface="Comfortaa"/>
              <a:ea typeface="Comfortaa"/>
              <a:cs typeface="Comfortaa"/>
              <a:sym typeface="Comfortaa"/>
            </a:endParaRPr>
          </a:p>
          <a:p>
            <a:pPr indent="0" lvl="0" marL="0" rtl="0" algn="l">
              <a:spcBef>
                <a:spcPts val="0"/>
              </a:spcBef>
              <a:spcAft>
                <a:spcPts val="0"/>
              </a:spcAft>
              <a:buNone/>
            </a:pPr>
            <a:r>
              <a:rPr b="1" lang="es" sz="1300">
                <a:latin typeface="Comfortaa"/>
                <a:ea typeface="Comfortaa"/>
                <a:cs typeface="Comfortaa"/>
                <a:sym typeface="Comfortaa"/>
              </a:rPr>
              <a:t>La variable request encapsula información acerca de la petición. </a:t>
            </a:r>
            <a:endParaRPr b="1" sz="1300">
              <a:latin typeface="Comfortaa"/>
              <a:ea typeface="Comfortaa"/>
              <a:cs typeface="Comfortaa"/>
              <a:sym typeface="Comforta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grpSp>
        <p:nvGrpSpPr>
          <p:cNvPr id="529" name="Google Shape;529;p51"/>
          <p:cNvGrpSpPr/>
          <p:nvPr/>
        </p:nvGrpSpPr>
        <p:grpSpPr>
          <a:xfrm>
            <a:off x="1126398" y="3559750"/>
            <a:ext cx="6890994" cy="643500"/>
            <a:chOff x="1593000" y="2322568"/>
            <a:chExt cx="5957975" cy="643500"/>
          </a:xfrm>
        </p:grpSpPr>
        <p:sp>
          <p:nvSpPr>
            <p:cNvPr id="530" name="Google Shape;530;p5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1"/>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1"/>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600">
                  <a:solidFill>
                    <a:srgbClr val="FFFF00"/>
                  </a:solidFill>
                  <a:latin typeface="Roboto Medium"/>
                  <a:ea typeface="Roboto Medium"/>
                  <a:cs typeface="Roboto Medium"/>
                  <a:sym typeface="Roboto Medium"/>
                </a:rPr>
                <a:t>getParameter()</a:t>
              </a:r>
              <a:endParaRPr sz="1600">
                <a:solidFill>
                  <a:srgbClr val="FFFF00"/>
                </a:solidFill>
                <a:latin typeface="Roboto"/>
                <a:ea typeface="Roboto"/>
                <a:cs typeface="Roboto"/>
                <a:sym typeface="Roboto"/>
              </a:endParaRPr>
            </a:p>
          </p:txBody>
        </p:sp>
        <p:sp>
          <p:nvSpPr>
            <p:cNvPr id="534" name="Google Shape;534;p51"/>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1"/>
            <p:cNvSpPr/>
            <p:nvPr/>
          </p:nvSpPr>
          <p:spPr>
            <a:xfrm>
              <a:off x="1593000" y="2322575"/>
              <a:ext cx="6900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Roboto Thin"/>
                  <a:ea typeface="Roboto Thin"/>
                  <a:cs typeface="Roboto Thin"/>
                  <a:sym typeface="Roboto Thin"/>
                </a:rPr>
                <a:t>05</a:t>
              </a:r>
              <a:endParaRPr sz="2600">
                <a:solidFill>
                  <a:srgbClr val="FFFFFF"/>
                </a:solidFill>
                <a:latin typeface="Roboto Thin"/>
                <a:ea typeface="Roboto Thin"/>
                <a:cs typeface="Roboto Thin"/>
                <a:sym typeface="Roboto Thin"/>
              </a:endParaRPr>
            </a:p>
          </p:txBody>
        </p:sp>
        <p:sp>
          <p:nvSpPr>
            <p:cNvPr id="536" name="Google Shape;536;p5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0C58D3"/>
                </a:buClr>
                <a:buSzPts val="800"/>
                <a:buFont typeface="Roboto"/>
                <a:buChar char="●"/>
              </a:pPr>
              <a:r>
                <a:rPr b="1" lang="es" sz="900">
                  <a:solidFill>
                    <a:srgbClr val="0C58D3"/>
                  </a:solidFill>
                  <a:latin typeface="Roboto"/>
                  <a:ea typeface="Roboto"/>
                  <a:cs typeface="Roboto"/>
                  <a:sym typeface="Roboto"/>
                </a:rPr>
                <a:t>El </a:t>
              </a:r>
              <a:r>
                <a:rPr b="1" lang="es" sz="900">
                  <a:solidFill>
                    <a:srgbClr val="0C58D3"/>
                  </a:solidFill>
                  <a:latin typeface="Roboto"/>
                  <a:ea typeface="Roboto"/>
                  <a:cs typeface="Roboto"/>
                  <a:sym typeface="Roboto"/>
                </a:rPr>
                <a:t>más</a:t>
              </a:r>
              <a:r>
                <a:rPr b="1" lang="es" sz="900">
                  <a:solidFill>
                    <a:srgbClr val="0C58D3"/>
                  </a:solidFill>
                  <a:latin typeface="Roboto"/>
                  <a:ea typeface="Roboto"/>
                  <a:cs typeface="Roboto"/>
                  <a:sym typeface="Roboto"/>
                </a:rPr>
                <a:t> común de utilizar</a:t>
              </a:r>
              <a:endParaRPr b="1" sz="900">
                <a:solidFill>
                  <a:srgbClr val="0C58D3"/>
                </a:solidFill>
                <a:latin typeface="Roboto"/>
                <a:ea typeface="Roboto"/>
                <a:cs typeface="Roboto"/>
                <a:sym typeface="Roboto"/>
              </a:endParaRPr>
            </a:p>
            <a:p>
              <a:pPr indent="-279400" lvl="0" marL="457200" marR="0" rtl="0" algn="l">
                <a:lnSpc>
                  <a:spcPct val="115000"/>
                </a:lnSpc>
                <a:spcBef>
                  <a:spcPts val="0"/>
                </a:spcBef>
                <a:spcAft>
                  <a:spcPts val="0"/>
                </a:spcAft>
                <a:buClr>
                  <a:srgbClr val="0C58D3"/>
                </a:buClr>
                <a:buSzPts val="800"/>
                <a:buFont typeface="Roboto"/>
                <a:buChar char="●"/>
              </a:pPr>
              <a:r>
                <a:rPr b="1" lang="es" sz="900">
                  <a:solidFill>
                    <a:srgbClr val="0C58D3"/>
                  </a:solidFill>
                  <a:latin typeface="Roboto"/>
                  <a:ea typeface="Roboto"/>
                  <a:cs typeface="Roboto"/>
                  <a:sym typeface="Roboto"/>
                </a:rPr>
                <a:t>Devuelve el valor de un parámetro de un request.</a:t>
              </a:r>
              <a:endParaRPr b="1" sz="900">
                <a:solidFill>
                  <a:srgbClr val="0C58D3"/>
                </a:solidFill>
                <a:latin typeface="Roboto"/>
                <a:ea typeface="Roboto"/>
                <a:cs typeface="Roboto"/>
                <a:sym typeface="Roboto"/>
              </a:endParaRPr>
            </a:p>
            <a:p>
              <a:pPr indent="-279400" lvl="0" marL="457200" marR="0" rtl="0" algn="l">
                <a:lnSpc>
                  <a:spcPct val="115000"/>
                </a:lnSpc>
                <a:spcBef>
                  <a:spcPts val="0"/>
                </a:spcBef>
                <a:spcAft>
                  <a:spcPts val="0"/>
                </a:spcAft>
                <a:buClr>
                  <a:srgbClr val="0C58D3"/>
                </a:buClr>
                <a:buSzPts val="800"/>
                <a:buFont typeface="Roboto"/>
                <a:buChar char="●"/>
              </a:pPr>
              <a:r>
                <a:rPr b="1" lang="es" sz="900">
                  <a:solidFill>
                    <a:srgbClr val="0C58D3"/>
                  </a:solidFill>
                  <a:latin typeface="Roboto"/>
                  <a:ea typeface="Roboto"/>
                  <a:cs typeface="Roboto"/>
                  <a:sym typeface="Roboto"/>
                </a:rPr>
                <a:t>Si no existe el parámetro devuelve un nulo.</a:t>
              </a:r>
              <a:endParaRPr sz="800">
                <a:solidFill>
                  <a:srgbClr val="0C58D3"/>
                </a:solidFill>
                <a:latin typeface="Roboto"/>
                <a:ea typeface="Roboto"/>
                <a:cs typeface="Roboto"/>
                <a:sym typeface="Roboto"/>
              </a:endParaRPr>
            </a:p>
          </p:txBody>
        </p:sp>
      </p:grpSp>
      <p:grpSp>
        <p:nvGrpSpPr>
          <p:cNvPr id="537" name="Google Shape;537;p51"/>
          <p:cNvGrpSpPr/>
          <p:nvPr/>
        </p:nvGrpSpPr>
        <p:grpSpPr>
          <a:xfrm>
            <a:off x="1126398" y="2904875"/>
            <a:ext cx="6890994" cy="643500"/>
            <a:chOff x="1593000" y="2322568"/>
            <a:chExt cx="5957975" cy="643500"/>
          </a:xfrm>
        </p:grpSpPr>
        <p:sp>
          <p:nvSpPr>
            <p:cNvPr id="538" name="Google Shape;538;p5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1"/>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1"/>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600">
                  <a:solidFill>
                    <a:srgbClr val="FFFFFF"/>
                  </a:solidFill>
                  <a:latin typeface="Roboto Medium"/>
                  <a:ea typeface="Roboto Medium"/>
                  <a:cs typeface="Roboto Medium"/>
                  <a:sym typeface="Roboto Medium"/>
                </a:rPr>
                <a:t>getScheme()</a:t>
              </a:r>
              <a:endParaRPr sz="1600">
                <a:solidFill>
                  <a:srgbClr val="FFFFFF"/>
                </a:solidFill>
                <a:latin typeface="Roboto"/>
                <a:ea typeface="Roboto"/>
                <a:cs typeface="Roboto"/>
                <a:sym typeface="Roboto"/>
              </a:endParaRPr>
            </a:p>
          </p:txBody>
        </p:sp>
        <p:sp>
          <p:nvSpPr>
            <p:cNvPr id="542" name="Google Shape;542;p51"/>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1"/>
            <p:cNvSpPr/>
            <p:nvPr/>
          </p:nvSpPr>
          <p:spPr>
            <a:xfrm>
              <a:off x="1593000" y="2322575"/>
              <a:ext cx="6900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544" name="Google Shape;544;p5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0C58D3"/>
                </a:buClr>
                <a:buSzPts val="800"/>
                <a:buFont typeface="Roboto"/>
                <a:buChar char="●"/>
              </a:pPr>
              <a:r>
                <a:rPr b="1" lang="es" sz="900">
                  <a:solidFill>
                    <a:srgbClr val="0C58D3"/>
                  </a:solidFill>
                  <a:latin typeface="Roboto"/>
                  <a:ea typeface="Roboto"/>
                  <a:cs typeface="Roboto"/>
                  <a:sym typeface="Roboto"/>
                </a:rPr>
                <a:t>Retorna el nombre del esquema utilizado para esta solicitud.</a:t>
              </a:r>
              <a:endParaRPr b="1" sz="900">
                <a:solidFill>
                  <a:srgbClr val="0C58D3"/>
                </a:solidFill>
                <a:latin typeface="Roboto"/>
                <a:ea typeface="Roboto"/>
                <a:cs typeface="Roboto"/>
                <a:sym typeface="Roboto"/>
              </a:endParaRPr>
            </a:p>
            <a:p>
              <a:pPr indent="-279400" lvl="0" marL="457200" marR="0" rtl="0" algn="l">
                <a:lnSpc>
                  <a:spcPct val="115000"/>
                </a:lnSpc>
                <a:spcBef>
                  <a:spcPts val="0"/>
                </a:spcBef>
                <a:spcAft>
                  <a:spcPts val="0"/>
                </a:spcAft>
                <a:buClr>
                  <a:srgbClr val="0C58D3"/>
                </a:buClr>
                <a:buSzPts val="800"/>
                <a:buFont typeface="Roboto"/>
                <a:buChar char="●"/>
              </a:pPr>
              <a:r>
                <a:rPr b="1" lang="es" sz="900">
                  <a:solidFill>
                    <a:srgbClr val="0C58D3"/>
                  </a:solidFill>
                  <a:latin typeface="Roboto"/>
                  <a:ea typeface="Roboto"/>
                  <a:cs typeface="Roboto"/>
                  <a:sym typeface="Roboto"/>
                </a:rPr>
                <a:t>Respuestas posibles: HTTP, HTTPS, FTP.</a:t>
              </a:r>
              <a:endParaRPr sz="800">
                <a:solidFill>
                  <a:srgbClr val="0C58D3"/>
                </a:solidFill>
                <a:latin typeface="Roboto"/>
                <a:ea typeface="Roboto"/>
                <a:cs typeface="Roboto"/>
                <a:sym typeface="Roboto"/>
              </a:endParaRPr>
            </a:p>
          </p:txBody>
        </p:sp>
      </p:grpSp>
      <p:grpSp>
        <p:nvGrpSpPr>
          <p:cNvPr id="545" name="Google Shape;545;p51"/>
          <p:cNvGrpSpPr/>
          <p:nvPr/>
        </p:nvGrpSpPr>
        <p:grpSpPr>
          <a:xfrm>
            <a:off x="1126398" y="2250000"/>
            <a:ext cx="6890994" cy="643500"/>
            <a:chOff x="1593000" y="2322568"/>
            <a:chExt cx="5957975" cy="643500"/>
          </a:xfrm>
        </p:grpSpPr>
        <p:sp>
          <p:nvSpPr>
            <p:cNvPr id="546" name="Google Shape;546;p5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1"/>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1"/>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600">
                  <a:solidFill>
                    <a:srgbClr val="FFFFFF"/>
                  </a:solidFill>
                  <a:latin typeface="Roboto Medium"/>
                  <a:ea typeface="Roboto Medium"/>
                  <a:cs typeface="Roboto Medium"/>
                  <a:sym typeface="Roboto Medium"/>
                </a:rPr>
                <a:t>getContentType()</a:t>
              </a:r>
              <a:endParaRPr sz="1600">
                <a:solidFill>
                  <a:srgbClr val="FFFFFF"/>
                </a:solidFill>
                <a:latin typeface="Roboto"/>
                <a:ea typeface="Roboto"/>
                <a:cs typeface="Roboto"/>
                <a:sym typeface="Roboto"/>
              </a:endParaRPr>
            </a:p>
          </p:txBody>
        </p:sp>
        <p:sp>
          <p:nvSpPr>
            <p:cNvPr id="550" name="Google Shape;550;p51"/>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1"/>
            <p:cNvSpPr/>
            <p:nvPr/>
          </p:nvSpPr>
          <p:spPr>
            <a:xfrm>
              <a:off x="1593000" y="2322575"/>
              <a:ext cx="6900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552" name="Google Shape;552;p5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0C58D3"/>
                </a:buClr>
                <a:buSzPts val="800"/>
                <a:buFont typeface="Roboto"/>
                <a:buChar char="●"/>
              </a:pPr>
              <a:r>
                <a:rPr b="1" lang="es" sz="900">
                  <a:solidFill>
                    <a:srgbClr val="0C58D3"/>
                  </a:solidFill>
                  <a:latin typeface="Roboto"/>
                  <a:ea typeface="Roboto"/>
                  <a:cs typeface="Roboto"/>
                  <a:sym typeface="Roboto"/>
                </a:rPr>
                <a:t>Devuelve el tipo MIME del cuerpo de la solicitud, o nulo si no se conoce el tipo.</a:t>
              </a:r>
              <a:endParaRPr b="1" sz="900">
                <a:solidFill>
                  <a:srgbClr val="0C58D3"/>
                </a:solidFill>
                <a:latin typeface="Roboto"/>
                <a:ea typeface="Roboto"/>
                <a:cs typeface="Roboto"/>
                <a:sym typeface="Roboto"/>
              </a:endParaRPr>
            </a:p>
            <a:p>
              <a:pPr indent="-279400" lvl="0" marL="457200" rtl="0" algn="l">
                <a:lnSpc>
                  <a:spcPct val="115000"/>
                </a:lnSpc>
                <a:spcBef>
                  <a:spcPts val="0"/>
                </a:spcBef>
                <a:spcAft>
                  <a:spcPts val="0"/>
                </a:spcAft>
                <a:buClr>
                  <a:srgbClr val="0C58D3"/>
                </a:buClr>
                <a:buSzPts val="800"/>
                <a:buFont typeface="Roboto"/>
                <a:buChar char="●"/>
              </a:pPr>
              <a:r>
                <a:rPr b="1" lang="es" sz="900">
                  <a:solidFill>
                    <a:srgbClr val="0C58D3"/>
                  </a:solidFill>
                  <a:latin typeface="Roboto"/>
                  <a:ea typeface="Roboto"/>
                  <a:cs typeface="Roboto"/>
                  <a:sym typeface="Roboto"/>
                </a:rPr>
                <a:t>Los MIME especifican los tipos de datos (imagen, texto, audio, etc.)</a:t>
              </a:r>
              <a:endParaRPr sz="800">
                <a:solidFill>
                  <a:srgbClr val="0C58D3"/>
                </a:solidFill>
                <a:latin typeface="Roboto"/>
                <a:ea typeface="Roboto"/>
                <a:cs typeface="Roboto"/>
                <a:sym typeface="Roboto"/>
              </a:endParaRPr>
            </a:p>
          </p:txBody>
        </p:sp>
      </p:grpSp>
      <p:grpSp>
        <p:nvGrpSpPr>
          <p:cNvPr id="553" name="Google Shape;553;p51"/>
          <p:cNvGrpSpPr/>
          <p:nvPr/>
        </p:nvGrpSpPr>
        <p:grpSpPr>
          <a:xfrm>
            <a:off x="1126398" y="1595125"/>
            <a:ext cx="6890994" cy="643500"/>
            <a:chOff x="1593000" y="2322568"/>
            <a:chExt cx="5957975" cy="643500"/>
          </a:xfrm>
        </p:grpSpPr>
        <p:sp>
          <p:nvSpPr>
            <p:cNvPr id="554" name="Google Shape;554;p5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1"/>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1"/>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600">
                  <a:solidFill>
                    <a:srgbClr val="FFFFFF"/>
                  </a:solidFill>
                  <a:latin typeface="Roboto Medium"/>
                  <a:ea typeface="Roboto Medium"/>
                  <a:cs typeface="Roboto Medium"/>
                  <a:sym typeface="Roboto Medium"/>
                </a:rPr>
                <a:t>getProtocol()</a:t>
              </a:r>
              <a:endParaRPr sz="1600">
                <a:solidFill>
                  <a:srgbClr val="FFFFFF"/>
                </a:solidFill>
                <a:latin typeface="Roboto"/>
                <a:ea typeface="Roboto"/>
                <a:cs typeface="Roboto"/>
                <a:sym typeface="Roboto"/>
              </a:endParaRPr>
            </a:p>
          </p:txBody>
        </p:sp>
        <p:sp>
          <p:nvSpPr>
            <p:cNvPr id="558" name="Google Shape;558;p51"/>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1"/>
            <p:cNvSpPr/>
            <p:nvPr/>
          </p:nvSpPr>
          <p:spPr>
            <a:xfrm>
              <a:off x="1593000" y="2322575"/>
              <a:ext cx="6900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560" name="Google Shape;560;p5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marR="0" rtl="0" algn="l">
                <a:lnSpc>
                  <a:spcPct val="115000"/>
                </a:lnSpc>
                <a:spcBef>
                  <a:spcPts val="0"/>
                </a:spcBef>
                <a:spcAft>
                  <a:spcPts val="0"/>
                </a:spcAft>
                <a:buClr>
                  <a:srgbClr val="0C58D3"/>
                </a:buClr>
                <a:buSzPts val="900"/>
                <a:buFont typeface="Roboto"/>
                <a:buChar char="●"/>
              </a:pPr>
              <a:r>
                <a:rPr b="1" lang="es" sz="900">
                  <a:solidFill>
                    <a:srgbClr val="0C58D3"/>
                  </a:solidFill>
                  <a:latin typeface="Roboto"/>
                  <a:ea typeface="Roboto"/>
                  <a:cs typeface="Roboto"/>
                  <a:sym typeface="Roboto"/>
                </a:rPr>
                <a:t>Devuelve el nombre y la versión del protocolo que utiliza el request.</a:t>
              </a:r>
              <a:endParaRPr b="1" sz="900">
                <a:solidFill>
                  <a:srgbClr val="0C58D3"/>
                </a:solidFill>
                <a:latin typeface="Roboto"/>
                <a:ea typeface="Roboto"/>
                <a:cs typeface="Roboto"/>
                <a:sym typeface="Roboto"/>
              </a:endParaRPr>
            </a:p>
            <a:p>
              <a:pPr indent="-285750" lvl="0" marL="457200" marR="0" rtl="0" algn="l">
                <a:lnSpc>
                  <a:spcPct val="115000"/>
                </a:lnSpc>
                <a:spcBef>
                  <a:spcPts val="0"/>
                </a:spcBef>
                <a:spcAft>
                  <a:spcPts val="0"/>
                </a:spcAft>
                <a:buClr>
                  <a:srgbClr val="0C58D3"/>
                </a:buClr>
                <a:buSzPts val="900"/>
                <a:buFont typeface="Roboto"/>
                <a:buChar char="●"/>
              </a:pPr>
              <a:r>
                <a:rPr b="1" lang="es" sz="900">
                  <a:solidFill>
                    <a:srgbClr val="0C58D3"/>
                  </a:solidFill>
                  <a:latin typeface="Roboto"/>
                  <a:ea typeface="Roboto"/>
                  <a:cs typeface="Roboto"/>
                  <a:sym typeface="Roboto"/>
                </a:rPr>
                <a:t>Devuelve el formato protocol/versión</a:t>
              </a:r>
              <a:endParaRPr b="1" sz="900">
                <a:solidFill>
                  <a:srgbClr val="0C58D3"/>
                </a:solidFill>
                <a:latin typeface="Roboto"/>
                <a:ea typeface="Roboto"/>
                <a:cs typeface="Roboto"/>
                <a:sym typeface="Roboto"/>
              </a:endParaRPr>
            </a:p>
          </p:txBody>
        </p:sp>
      </p:grpSp>
      <p:grpSp>
        <p:nvGrpSpPr>
          <p:cNvPr id="561" name="Google Shape;561;p51"/>
          <p:cNvGrpSpPr/>
          <p:nvPr/>
        </p:nvGrpSpPr>
        <p:grpSpPr>
          <a:xfrm>
            <a:off x="1126603" y="940250"/>
            <a:ext cx="6890994" cy="643500"/>
            <a:chOff x="1593000" y="2322568"/>
            <a:chExt cx="5957975" cy="643500"/>
          </a:xfrm>
        </p:grpSpPr>
        <p:sp>
          <p:nvSpPr>
            <p:cNvPr id="562" name="Google Shape;562;p5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1"/>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1"/>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600">
                  <a:solidFill>
                    <a:srgbClr val="FFFFFF"/>
                  </a:solidFill>
                  <a:latin typeface="Roboto Medium"/>
                  <a:ea typeface="Roboto Medium"/>
                  <a:cs typeface="Roboto Medium"/>
                  <a:sym typeface="Roboto Medium"/>
                </a:rPr>
                <a:t>getContentLength()</a:t>
              </a:r>
              <a:endParaRPr sz="1600">
                <a:solidFill>
                  <a:srgbClr val="FFFFFF"/>
                </a:solidFill>
                <a:latin typeface="Roboto"/>
                <a:ea typeface="Roboto"/>
                <a:cs typeface="Roboto"/>
                <a:sym typeface="Roboto"/>
              </a:endParaRPr>
            </a:p>
          </p:txBody>
        </p:sp>
        <p:sp>
          <p:nvSpPr>
            <p:cNvPr id="566" name="Google Shape;566;p51"/>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1"/>
            <p:cNvSpPr/>
            <p:nvPr/>
          </p:nvSpPr>
          <p:spPr>
            <a:xfrm>
              <a:off x="1593000" y="2322575"/>
              <a:ext cx="6900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568" name="Google Shape;568;p5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0C58D3"/>
                </a:buClr>
                <a:buSzPts val="900"/>
                <a:buFont typeface="Roboto"/>
                <a:buChar char="●"/>
              </a:pPr>
              <a:r>
                <a:rPr b="1" lang="es" sz="900">
                  <a:solidFill>
                    <a:srgbClr val="0C58D3"/>
                  </a:solidFill>
                  <a:latin typeface="Roboto"/>
                  <a:ea typeface="Roboto"/>
                  <a:cs typeface="Roboto"/>
                  <a:sym typeface="Roboto"/>
                </a:rPr>
                <a:t>Retorna el número de bytes en el cuerpo del request.</a:t>
              </a:r>
              <a:endParaRPr b="1" sz="900">
                <a:solidFill>
                  <a:srgbClr val="0C58D3"/>
                </a:solidFill>
                <a:latin typeface="Roboto"/>
                <a:ea typeface="Roboto"/>
                <a:cs typeface="Roboto"/>
                <a:sym typeface="Roboto"/>
              </a:endParaRPr>
            </a:p>
            <a:p>
              <a:pPr indent="-285750" lvl="0" marL="457200" rtl="0" algn="l">
                <a:lnSpc>
                  <a:spcPct val="115000"/>
                </a:lnSpc>
                <a:spcBef>
                  <a:spcPts val="0"/>
                </a:spcBef>
                <a:spcAft>
                  <a:spcPts val="0"/>
                </a:spcAft>
                <a:buClr>
                  <a:srgbClr val="0C58D3"/>
                </a:buClr>
                <a:buSzPts val="900"/>
                <a:buFont typeface="Roboto"/>
                <a:buChar char="●"/>
              </a:pPr>
              <a:r>
                <a:rPr b="1" lang="es" sz="900">
                  <a:solidFill>
                    <a:srgbClr val="0C58D3"/>
                  </a:solidFill>
                  <a:latin typeface="Roboto"/>
                  <a:ea typeface="Roboto"/>
                  <a:cs typeface="Roboto"/>
                  <a:sym typeface="Roboto"/>
                </a:rPr>
                <a:t>Si la longitud no se conoce, devuelve un -1</a:t>
              </a:r>
              <a:endParaRPr b="1" sz="900">
                <a:solidFill>
                  <a:srgbClr val="0C58D3"/>
                </a:solidFill>
                <a:latin typeface="Roboto"/>
                <a:ea typeface="Roboto"/>
                <a:cs typeface="Roboto"/>
                <a:sym typeface="Roboto"/>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52"/>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574" name="Google Shape;574;p52"/>
          <p:cNvSpPr txBox="1"/>
          <p:nvPr/>
        </p:nvSpPr>
        <p:spPr>
          <a:xfrm>
            <a:off x="816863" y="332638"/>
            <a:ext cx="7273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comprobar </a:t>
            </a:r>
            <a:r>
              <a:rPr b="1" lang="es" sz="1300">
                <a:solidFill>
                  <a:schemeClr val="lt1"/>
                </a:solidFill>
                <a:latin typeface="Comfortaa"/>
                <a:ea typeface="Comfortaa"/>
                <a:cs typeface="Comfortaa"/>
                <a:sym typeface="Comfortaa"/>
              </a:rPr>
              <a:t>cómo</a:t>
            </a:r>
            <a:r>
              <a:rPr b="1" lang="es" sz="1300">
                <a:solidFill>
                  <a:schemeClr val="lt1"/>
                </a:solidFill>
                <a:latin typeface="Comfortaa"/>
                <a:ea typeface="Comfortaa"/>
                <a:cs typeface="Comfortaa"/>
                <a:sym typeface="Comfortaa"/>
              </a:rPr>
              <a:t> usamos los métodos del request en un servlet.</a:t>
            </a:r>
            <a:endParaRPr b="1" sz="1300">
              <a:solidFill>
                <a:schemeClr val="lt1"/>
              </a:solidFill>
              <a:latin typeface="Comfortaa"/>
              <a:ea typeface="Comfortaa"/>
              <a:cs typeface="Comfortaa"/>
              <a:sym typeface="Comforta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53"/>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580" name="Google Shape;580;p53"/>
          <p:cNvSpPr/>
          <p:nvPr/>
        </p:nvSpPr>
        <p:spPr>
          <a:xfrm>
            <a:off x="5047425" y="270650"/>
            <a:ext cx="2704800" cy="9045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3"/>
          <p:cNvSpPr txBox="1"/>
          <p:nvPr/>
        </p:nvSpPr>
        <p:spPr>
          <a:xfrm>
            <a:off x="5158175" y="330350"/>
            <a:ext cx="2564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 </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aprendido </a:t>
            </a:r>
            <a:r>
              <a:rPr b="1" lang="es" sz="1300">
                <a:solidFill>
                  <a:schemeClr val="lt1"/>
                </a:solidFill>
                <a:latin typeface="Comfortaa"/>
                <a:ea typeface="Comfortaa"/>
                <a:cs typeface="Comfortaa"/>
                <a:sym typeface="Comfortaa"/>
              </a:rPr>
              <a:t>cómo</a:t>
            </a:r>
            <a:r>
              <a:rPr b="1" lang="es" sz="1300">
                <a:solidFill>
                  <a:schemeClr val="lt1"/>
                </a:solidFill>
                <a:latin typeface="Comfortaa"/>
                <a:ea typeface="Comfortaa"/>
                <a:cs typeface="Comfortaa"/>
                <a:sym typeface="Comfortaa"/>
              </a:rPr>
              <a:t> utilizar la variable request. </a:t>
            </a:r>
            <a:endParaRPr b="1" sz="1300">
              <a:solidFill>
                <a:schemeClr val="lt1"/>
              </a:solidFill>
              <a:latin typeface="Comfortaa"/>
              <a:ea typeface="Comfortaa"/>
              <a:cs typeface="Comfortaa"/>
              <a:sym typeface="Comforta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54"/>
          <p:cNvPicPr preferRelativeResize="0"/>
          <p:nvPr/>
        </p:nvPicPr>
        <p:blipFill>
          <a:blip r:embed="rId3">
            <a:alphaModFix/>
          </a:blip>
          <a:stretch>
            <a:fillRect/>
          </a:stretch>
        </p:blipFill>
        <p:spPr>
          <a:xfrm>
            <a:off x="226300" y="983663"/>
            <a:ext cx="8839199" cy="3176185"/>
          </a:xfrm>
          <a:prstGeom prst="rect">
            <a:avLst/>
          </a:prstGeom>
          <a:noFill/>
          <a:ln>
            <a:noFill/>
          </a:ln>
        </p:spPr>
      </p:pic>
      <p:pic>
        <p:nvPicPr>
          <p:cNvPr id="587" name="Google Shape;587;p54"/>
          <p:cNvPicPr preferRelativeResize="0"/>
          <p:nvPr/>
        </p:nvPicPr>
        <p:blipFill>
          <a:blip r:embed="rId4">
            <a:alphaModFix/>
          </a:blip>
          <a:stretch>
            <a:fillRect/>
          </a:stretch>
        </p:blipFill>
        <p:spPr>
          <a:xfrm>
            <a:off x="1870025" y="1652575"/>
            <a:ext cx="5753100" cy="1838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5"/>
          <p:cNvSpPr/>
          <p:nvPr/>
        </p:nvSpPr>
        <p:spPr>
          <a:xfrm>
            <a:off x="569825" y="1776150"/>
            <a:ext cx="1527000" cy="12729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E9EDEE"/>
                </a:solidFill>
              </a:rPr>
              <a:t>Navegador</a:t>
            </a:r>
            <a:endParaRPr>
              <a:solidFill>
                <a:srgbClr val="E9EDEE"/>
              </a:solidFill>
            </a:endParaRPr>
          </a:p>
        </p:txBody>
      </p:sp>
      <p:sp>
        <p:nvSpPr>
          <p:cNvPr id="593" name="Google Shape;593;p55"/>
          <p:cNvSpPr/>
          <p:nvPr/>
        </p:nvSpPr>
        <p:spPr>
          <a:xfrm>
            <a:off x="3174900" y="1728000"/>
            <a:ext cx="2064900" cy="1369200"/>
          </a:xfrm>
          <a:prstGeom prst="ellipse">
            <a:avLst/>
          </a:prstGeom>
          <a:solidFill>
            <a:srgbClr val="00B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900">
                <a:solidFill>
                  <a:schemeClr val="lt1"/>
                </a:solidFill>
              </a:rPr>
              <a:t>SERVLET</a:t>
            </a:r>
            <a:endParaRPr sz="1900">
              <a:solidFill>
                <a:schemeClr val="lt1"/>
              </a:solidFill>
            </a:endParaRPr>
          </a:p>
        </p:txBody>
      </p:sp>
      <p:sp>
        <p:nvSpPr>
          <p:cNvPr id="594" name="Google Shape;594;p55"/>
          <p:cNvSpPr/>
          <p:nvPr/>
        </p:nvSpPr>
        <p:spPr>
          <a:xfrm>
            <a:off x="4697025" y="1975950"/>
            <a:ext cx="1527000" cy="8733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800">
                <a:solidFill>
                  <a:srgbClr val="FFFFFF"/>
                </a:solidFill>
              </a:rPr>
              <a:t>do Get()</a:t>
            </a:r>
            <a:endParaRPr sz="1800">
              <a:solidFill>
                <a:srgbClr val="FFFFFF"/>
              </a:solidFill>
            </a:endParaRPr>
          </a:p>
        </p:txBody>
      </p:sp>
      <p:sp>
        <p:nvSpPr>
          <p:cNvPr id="595" name="Google Shape;595;p55"/>
          <p:cNvSpPr/>
          <p:nvPr/>
        </p:nvSpPr>
        <p:spPr>
          <a:xfrm>
            <a:off x="4697025" y="3951975"/>
            <a:ext cx="1527000" cy="10362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HTML</a:t>
            </a:r>
            <a:endParaRPr/>
          </a:p>
        </p:txBody>
      </p:sp>
      <p:sp>
        <p:nvSpPr>
          <p:cNvPr id="596" name="Google Shape;596;p55"/>
          <p:cNvSpPr/>
          <p:nvPr/>
        </p:nvSpPr>
        <p:spPr>
          <a:xfrm>
            <a:off x="6246200" y="2519175"/>
            <a:ext cx="495900" cy="401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5"/>
          <p:cNvSpPr/>
          <p:nvPr/>
        </p:nvSpPr>
        <p:spPr>
          <a:xfrm>
            <a:off x="6224013" y="1880625"/>
            <a:ext cx="495900" cy="401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5"/>
          <p:cNvSpPr/>
          <p:nvPr/>
        </p:nvSpPr>
        <p:spPr>
          <a:xfrm>
            <a:off x="5635700" y="1479225"/>
            <a:ext cx="495900" cy="4014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5"/>
          <p:cNvSpPr txBox="1"/>
          <p:nvPr/>
        </p:nvSpPr>
        <p:spPr>
          <a:xfrm>
            <a:off x="6031600" y="1124575"/>
            <a:ext cx="17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Request (Petición) </a:t>
            </a:r>
            <a:endParaRPr b="1">
              <a:latin typeface="Lato"/>
              <a:ea typeface="Lato"/>
              <a:cs typeface="Lato"/>
              <a:sym typeface="Lato"/>
            </a:endParaRPr>
          </a:p>
        </p:txBody>
      </p:sp>
      <p:sp>
        <p:nvSpPr>
          <p:cNvPr id="600" name="Google Shape;600;p55"/>
          <p:cNvSpPr txBox="1"/>
          <p:nvPr/>
        </p:nvSpPr>
        <p:spPr>
          <a:xfrm>
            <a:off x="6719925" y="1748113"/>
            <a:ext cx="17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Writer </a:t>
            </a:r>
            <a:endParaRPr b="1">
              <a:latin typeface="Lato"/>
              <a:ea typeface="Lato"/>
              <a:cs typeface="Lato"/>
              <a:sym typeface="Lato"/>
            </a:endParaRPr>
          </a:p>
        </p:txBody>
      </p:sp>
      <p:sp>
        <p:nvSpPr>
          <p:cNvPr id="601" name="Google Shape;601;p55"/>
          <p:cNvSpPr txBox="1"/>
          <p:nvPr/>
        </p:nvSpPr>
        <p:spPr>
          <a:xfrm>
            <a:off x="6764275" y="2519775"/>
            <a:ext cx="98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Response</a:t>
            </a:r>
            <a:endParaRPr b="1">
              <a:latin typeface="Lato"/>
              <a:ea typeface="Lato"/>
              <a:cs typeface="Lato"/>
              <a:sym typeface="Lato"/>
            </a:endParaRPr>
          </a:p>
        </p:txBody>
      </p:sp>
      <p:cxnSp>
        <p:nvCxnSpPr>
          <p:cNvPr id="602" name="Google Shape;602;p55"/>
          <p:cNvCxnSpPr>
            <a:stCxn id="592" idx="3"/>
            <a:endCxn id="593" idx="2"/>
          </p:cNvCxnSpPr>
          <p:nvPr/>
        </p:nvCxnSpPr>
        <p:spPr>
          <a:xfrm>
            <a:off x="2096825" y="2412600"/>
            <a:ext cx="1078200" cy="0"/>
          </a:xfrm>
          <a:prstGeom prst="straightConnector1">
            <a:avLst/>
          </a:prstGeom>
          <a:noFill/>
          <a:ln cap="flat" cmpd="sng" w="9525">
            <a:solidFill>
              <a:schemeClr val="dk2"/>
            </a:solidFill>
            <a:prstDash val="solid"/>
            <a:round/>
            <a:headEnd len="med" w="med" type="none"/>
            <a:tailEnd len="med" w="med" type="triangle"/>
          </a:ln>
        </p:spPr>
      </p:cxnSp>
      <p:sp>
        <p:nvSpPr>
          <p:cNvPr id="603" name="Google Shape;603;p55"/>
          <p:cNvSpPr/>
          <p:nvPr/>
        </p:nvSpPr>
        <p:spPr>
          <a:xfrm>
            <a:off x="6224025" y="2427425"/>
            <a:ext cx="2775230" cy="2466450"/>
          </a:xfrm>
          <a:custGeom>
            <a:rect b="b" l="l" r="r" t="t"/>
            <a:pathLst>
              <a:path extrusionOk="0" h="98658" w="130553">
                <a:moveTo>
                  <a:pt x="21906" y="0"/>
                </a:moveTo>
                <a:cubicBezTo>
                  <a:pt x="39619" y="2812"/>
                  <a:pt x="116932" y="987"/>
                  <a:pt x="128181" y="16874"/>
                </a:cubicBezTo>
                <a:cubicBezTo>
                  <a:pt x="139430" y="32761"/>
                  <a:pt x="107163" y="84172"/>
                  <a:pt x="89401" y="95322"/>
                </a:cubicBezTo>
                <a:cubicBezTo>
                  <a:pt x="71639" y="106473"/>
                  <a:pt x="36510" y="86047"/>
                  <a:pt x="21610" y="83777"/>
                </a:cubicBezTo>
                <a:cubicBezTo>
                  <a:pt x="6710" y="81507"/>
                  <a:pt x="3602" y="82050"/>
                  <a:pt x="0" y="81704"/>
                </a:cubicBezTo>
              </a:path>
            </a:pathLst>
          </a:custGeom>
          <a:noFill/>
          <a:ln cap="flat" cmpd="sng" w="9525">
            <a:solidFill>
              <a:schemeClr val="dk2"/>
            </a:solidFill>
            <a:prstDash val="solid"/>
            <a:round/>
            <a:headEnd len="med" w="med" type="none"/>
            <a:tailEnd len="med" w="med" type="none"/>
          </a:ln>
        </p:spPr>
      </p:sp>
      <p:cxnSp>
        <p:nvCxnSpPr>
          <p:cNvPr id="604" name="Google Shape;604;p55"/>
          <p:cNvCxnSpPr>
            <a:stCxn id="595" idx="1"/>
          </p:cNvCxnSpPr>
          <p:nvPr/>
        </p:nvCxnSpPr>
        <p:spPr>
          <a:xfrm rot="10800000">
            <a:off x="1385325" y="3048975"/>
            <a:ext cx="3311700" cy="1421100"/>
          </a:xfrm>
          <a:prstGeom prst="straightConnector1">
            <a:avLst/>
          </a:prstGeom>
          <a:noFill/>
          <a:ln cap="flat" cmpd="sng" w="9525">
            <a:solidFill>
              <a:schemeClr val="dk2"/>
            </a:solidFill>
            <a:prstDash val="solid"/>
            <a:round/>
            <a:headEnd len="med" w="med" type="none"/>
            <a:tailEnd len="med" w="med" type="triangle"/>
          </a:ln>
        </p:spPr>
      </p:cxnSp>
      <p:sp>
        <p:nvSpPr>
          <p:cNvPr id="605" name="Google Shape;605;p55"/>
          <p:cNvSpPr txBox="1"/>
          <p:nvPr/>
        </p:nvSpPr>
        <p:spPr>
          <a:xfrm>
            <a:off x="306350" y="733650"/>
            <a:ext cx="2999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Flujo básico de un servlet</a:t>
            </a:r>
            <a:endParaRPr b="1" sz="19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2"/>
                                        </p:tgtEl>
                                        <p:attrNameLst>
                                          <p:attrName>style.visibility</p:attrName>
                                        </p:attrNameLst>
                                      </p:cBhvr>
                                      <p:to>
                                        <p:strVal val="visible"/>
                                      </p:to>
                                    </p:set>
                                    <p:anim calcmode="lin" valueType="num">
                                      <p:cBhvr additive="base">
                                        <p:cTn dur="2500"/>
                                        <p:tgtEl>
                                          <p:spTgt spid="60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3500"/>
                                        <p:tgtEl>
                                          <p:spTgt spid="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56"/>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611" name="Google Shape;611;p56"/>
          <p:cNvSpPr txBox="1"/>
          <p:nvPr/>
        </p:nvSpPr>
        <p:spPr>
          <a:xfrm>
            <a:off x="816863" y="332638"/>
            <a:ext cx="7273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crear un servlet que nos devuelva una página </a:t>
            </a:r>
            <a:r>
              <a:rPr b="1" lang="es" sz="1300">
                <a:solidFill>
                  <a:schemeClr val="lt1"/>
                </a:solidFill>
                <a:latin typeface="Comfortaa"/>
                <a:ea typeface="Comfortaa"/>
                <a:cs typeface="Comfortaa"/>
                <a:sym typeface="Comfortaa"/>
              </a:rPr>
              <a:t>dinámica</a:t>
            </a:r>
            <a:r>
              <a:rPr b="1" lang="es" sz="1300">
                <a:solidFill>
                  <a:schemeClr val="lt1"/>
                </a:solidFill>
                <a:latin typeface="Comfortaa"/>
                <a:ea typeface="Comfortaa"/>
                <a:cs typeface="Comfortaa"/>
                <a:sym typeface="Comfortaa"/>
              </a:rPr>
              <a:t> en un flujo sencillo.</a:t>
            </a:r>
            <a:endParaRPr b="1" sz="1300">
              <a:solidFill>
                <a:schemeClr val="lt1"/>
              </a:solidFill>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245925" y="620200"/>
            <a:ext cx="29586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Tecnología</a:t>
            </a:r>
            <a:r>
              <a:rPr lang="es"/>
              <a:t> Java </a:t>
            </a:r>
            <a:endParaRPr/>
          </a:p>
        </p:txBody>
      </p:sp>
      <p:sp>
        <p:nvSpPr>
          <p:cNvPr id="192" name="Google Shape;192;p21"/>
          <p:cNvSpPr/>
          <p:nvPr/>
        </p:nvSpPr>
        <p:spPr>
          <a:xfrm rot="-3280241">
            <a:off x="5659682" y="2231682"/>
            <a:ext cx="1323418" cy="1320838"/>
          </a:xfrm>
          <a:prstGeom prst="ellipse">
            <a:avLst/>
          </a:prstGeom>
          <a:solidFill>
            <a:srgbClr val="A1C3FA"/>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193" name="Google Shape;193;p21"/>
          <p:cNvGrpSpPr/>
          <p:nvPr/>
        </p:nvGrpSpPr>
        <p:grpSpPr>
          <a:xfrm>
            <a:off x="5938563" y="1845148"/>
            <a:ext cx="2958454" cy="3298347"/>
            <a:chOff x="4184863" y="1520198"/>
            <a:chExt cx="2958454" cy="3298347"/>
          </a:xfrm>
        </p:grpSpPr>
        <p:sp>
          <p:nvSpPr>
            <p:cNvPr id="194" name="Google Shape;194;p21"/>
            <p:cNvSpPr/>
            <p:nvPr/>
          </p:nvSpPr>
          <p:spPr>
            <a:xfrm rot="-3280088">
              <a:off x="4136321" y="2563569"/>
              <a:ext cx="3184127" cy="1211606"/>
            </a:xfrm>
            <a:custGeom>
              <a:rect b="b" l="l" r="r" t="t"/>
              <a:pathLst>
                <a:path extrusionOk="0" h="187" w="492">
                  <a:moveTo>
                    <a:pt x="457" y="0"/>
                  </a:moveTo>
                  <a:cubicBezTo>
                    <a:pt x="416" y="91"/>
                    <a:pt x="325" y="155"/>
                    <a:pt x="218" y="155"/>
                  </a:cubicBezTo>
                  <a:cubicBezTo>
                    <a:pt x="137" y="155"/>
                    <a:pt x="64" y="118"/>
                    <a:pt x="17" y="60"/>
                  </a:cubicBezTo>
                  <a:cubicBezTo>
                    <a:pt x="11" y="70"/>
                    <a:pt x="5" y="80"/>
                    <a:pt x="0" y="90"/>
                  </a:cubicBezTo>
                  <a:cubicBezTo>
                    <a:pt x="54" y="150"/>
                    <a:pt x="132" y="187"/>
                    <a:pt x="218" y="187"/>
                  </a:cubicBezTo>
                  <a:cubicBezTo>
                    <a:pt x="343" y="187"/>
                    <a:pt x="449" y="109"/>
                    <a:pt x="492" y="0"/>
                  </a:cubicBezTo>
                  <a:cubicBezTo>
                    <a:pt x="480" y="0"/>
                    <a:pt x="468" y="1"/>
                    <a:pt x="457" y="0"/>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21"/>
            <p:cNvSpPr/>
            <p:nvPr/>
          </p:nvSpPr>
          <p:spPr>
            <a:xfrm rot="-3280088">
              <a:off x="4100923" y="2460157"/>
              <a:ext cx="2729637" cy="1205146"/>
            </a:xfrm>
            <a:custGeom>
              <a:rect b="b" l="l" r="r" t="t"/>
              <a:pathLst>
                <a:path extrusionOk="0" h="194" w="440">
                  <a:moveTo>
                    <a:pt x="262" y="39"/>
                  </a:moveTo>
                  <a:cubicBezTo>
                    <a:pt x="206" y="71"/>
                    <a:pt x="134" y="53"/>
                    <a:pt x="100" y="0"/>
                  </a:cubicBezTo>
                  <a:cubicBezTo>
                    <a:pt x="57" y="25"/>
                    <a:pt x="24" y="60"/>
                    <a:pt x="0" y="99"/>
                  </a:cubicBezTo>
                  <a:cubicBezTo>
                    <a:pt x="47" y="157"/>
                    <a:pt x="120" y="194"/>
                    <a:pt x="201" y="194"/>
                  </a:cubicBezTo>
                  <a:cubicBezTo>
                    <a:pt x="308" y="194"/>
                    <a:pt x="399" y="130"/>
                    <a:pt x="440" y="39"/>
                  </a:cubicBezTo>
                  <a:cubicBezTo>
                    <a:pt x="393" y="37"/>
                    <a:pt x="346" y="24"/>
                    <a:pt x="303" y="0"/>
                  </a:cubicBezTo>
                  <a:cubicBezTo>
                    <a:pt x="292" y="15"/>
                    <a:pt x="279" y="29"/>
                    <a:pt x="262" y="39"/>
                  </a:cubicBezTo>
                  <a:close/>
                </a:path>
              </a:pathLst>
            </a:custGeom>
            <a:solidFill>
              <a:srgbClr val="307BF3"/>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21"/>
            <p:cNvSpPr txBox="1"/>
            <p:nvPr/>
          </p:nvSpPr>
          <p:spPr>
            <a:xfrm rot="-3779206">
              <a:off x="4733052" y="2863735"/>
              <a:ext cx="1577952" cy="563236"/>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solidFill>
                    <a:srgbClr val="FFFFFF"/>
                  </a:solidFill>
                  <a:latin typeface="Roboto"/>
                  <a:ea typeface="Roboto"/>
                  <a:cs typeface="Roboto"/>
                  <a:sym typeface="Roboto"/>
                </a:rPr>
                <a:t>STRING INT </a:t>
              </a:r>
              <a:endParaRPr b="1" sz="2000">
                <a:solidFill>
                  <a:srgbClr val="FFFFFF"/>
                </a:solidFill>
                <a:latin typeface="Roboto"/>
                <a:ea typeface="Roboto"/>
                <a:cs typeface="Roboto"/>
                <a:sym typeface="Roboto"/>
              </a:endParaRPr>
            </a:p>
          </p:txBody>
        </p:sp>
      </p:grpSp>
      <p:grpSp>
        <p:nvGrpSpPr>
          <p:cNvPr id="197" name="Google Shape;197;p21"/>
          <p:cNvGrpSpPr/>
          <p:nvPr/>
        </p:nvGrpSpPr>
        <p:grpSpPr>
          <a:xfrm>
            <a:off x="4611431" y="253618"/>
            <a:ext cx="3293577" cy="3222916"/>
            <a:chOff x="2857731" y="-71332"/>
            <a:chExt cx="3293577" cy="3222916"/>
          </a:xfrm>
        </p:grpSpPr>
        <p:sp>
          <p:nvSpPr>
            <p:cNvPr id="198" name="Google Shape;198;p21"/>
            <p:cNvSpPr/>
            <p:nvPr/>
          </p:nvSpPr>
          <p:spPr>
            <a:xfrm rot="-3280089">
              <a:off x="3410337" y="297186"/>
              <a:ext cx="2188366" cy="2485879"/>
            </a:xfrm>
            <a:custGeom>
              <a:rect b="b" l="l" r="r" t="t"/>
              <a:pathLst>
                <a:path extrusionOk="0" h="384" w="338">
                  <a:moveTo>
                    <a:pt x="45" y="32"/>
                  </a:moveTo>
                  <a:cubicBezTo>
                    <a:pt x="189" y="32"/>
                    <a:pt x="306" y="148"/>
                    <a:pt x="306" y="292"/>
                  </a:cubicBezTo>
                  <a:cubicBezTo>
                    <a:pt x="306" y="325"/>
                    <a:pt x="300" y="355"/>
                    <a:pt x="289" y="384"/>
                  </a:cubicBezTo>
                  <a:cubicBezTo>
                    <a:pt x="301" y="384"/>
                    <a:pt x="312" y="384"/>
                    <a:pt x="324" y="383"/>
                  </a:cubicBezTo>
                  <a:cubicBezTo>
                    <a:pt x="333" y="354"/>
                    <a:pt x="338" y="324"/>
                    <a:pt x="338" y="292"/>
                  </a:cubicBezTo>
                  <a:cubicBezTo>
                    <a:pt x="338" y="131"/>
                    <a:pt x="207" y="0"/>
                    <a:pt x="45" y="0"/>
                  </a:cubicBezTo>
                  <a:cubicBezTo>
                    <a:pt x="30" y="0"/>
                    <a:pt x="15" y="1"/>
                    <a:pt x="0" y="3"/>
                  </a:cubicBezTo>
                  <a:cubicBezTo>
                    <a:pt x="6" y="13"/>
                    <a:pt x="12" y="23"/>
                    <a:pt x="18" y="33"/>
                  </a:cubicBezTo>
                  <a:cubicBezTo>
                    <a:pt x="27" y="32"/>
                    <a:pt x="36" y="32"/>
                    <a:pt x="45" y="32"/>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21"/>
            <p:cNvSpPr/>
            <p:nvPr/>
          </p:nvSpPr>
          <p:spPr>
            <a:xfrm rot="-3280088">
              <a:off x="3667674" y="581521"/>
              <a:ext cx="1790169" cy="2186080"/>
            </a:xfrm>
            <a:custGeom>
              <a:rect b="b" l="l" r="r" t="t"/>
              <a:pathLst>
                <a:path extrusionOk="0" h="352" w="288">
                  <a:moveTo>
                    <a:pt x="27" y="0"/>
                  </a:moveTo>
                  <a:cubicBezTo>
                    <a:pt x="18" y="0"/>
                    <a:pt x="9" y="0"/>
                    <a:pt x="0" y="1"/>
                  </a:cubicBezTo>
                  <a:cubicBezTo>
                    <a:pt x="21" y="43"/>
                    <a:pt x="34" y="90"/>
                    <a:pt x="35" y="140"/>
                  </a:cubicBezTo>
                  <a:cubicBezTo>
                    <a:pt x="74" y="142"/>
                    <a:pt x="111" y="163"/>
                    <a:pt x="132" y="200"/>
                  </a:cubicBezTo>
                  <a:cubicBezTo>
                    <a:pt x="153" y="236"/>
                    <a:pt x="153" y="279"/>
                    <a:pt x="136" y="315"/>
                  </a:cubicBezTo>
                  <a:cubicBezTo>
                    <a:pt x="179" y="339"/>
                    <a:pt x="225" y="351"/>
                    <a:pt x="271" y="352"/>
                  </a:cubicBezTo>
                  <a:cubicBezTo>
                    <a:pt x="282" y="323"/>
                    <a:pt x="288" y="293"/>
                    <a:pt x="288" y="260"/>
                  </a:cubicBezTo>
                  <a:cubicBezTo>
                    <a:pt x="288" y="116"/>
                    <a:pt x="171" y="0"/>
                    <a:pt x="27" y="0"/>
                  </a:cubicBezTo>
                  <a:close/>
                </a:path>
              </a:pathLst>
            </a:custGeom>
            <a:solidFill>
              <a:srgbClr val="0D5DDF"/>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21"/>
            <p:cNvSpPr txBox="1"/>
            <p:nvPr/>
          </p:nvSpPr>
          <p:spPr>
            <a:xfrm>
              <a:off x="3782825" y="1153125"/>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4200">
                  <a:solidFill>
                    <a:srgbClr val="FFFFFF"/>
                  </a:solidFill>
                  <a:latin typeface="Roboto"/>
                  <a:ea typeface="Roboto"/>
                  <a:cs typeface="Roboto"/>
                  <a:sym typeface="Roboto"/>
                </a:rPr>
                <a:t>JDK</a:t>
              </a:r>
              <a:endParaRPr b="1" sz="4200">
                <a:solidFill>
                  <a:srgbClr val="FFFFFF"/>
                </a:solidFill>
                <a:latin typeface="Roboto"/>
                <a:ea typeface="Roboto"/>
                <a:cs typeface="Roboto"/>
                <a:sym typeface="Roboto"/>
              </a:endParaRPr>
            </a:p>
          </p:txBody>
        </p:sp>
      </p:grpSp>
      <p:grpSp>
        <p:nvGrpSpPr>
          <p:cNvPr id="201" name="Google Shape;201;p21"/>
          <p:cNvGrpSpPr/>
          <p:nvPr/>
        </p:nvGrpSpPr>
        <p:grpSpPr>
          <a:xfrm>
            <a:off x="3713587" y="2009621"/>
            <a:ext cx="3424433" cy="3122279"/>
            <a:chOff x="1959887" y="1684671"/>
            <a:chExt cx="3424433" cy="3122279"/>
          </a:xfrm>
        </p:grpSpPr>
        <p:sp>
          <p:nvSpPr>
            <p:cNvPr id="202" name="Google Shape;202;p21"/>
            <p:cNvSpPr/>
            <p:nvPr/>
          </p:nvSpPr>
          <p:spPr>
            <a:xfrm rot="-3280088">
              <a:off x="2859669" y="1740600"/>
              <a:ext cx="1624870" cy="3045726"/>
            </a:xfrm>
            <a:custGeom>
              <a:rect b="b" l="l" r="r" t="t"/>
              <a:pathLst>
                <a:path extrusionOk="0" h="470" w="251">
                  <a:moveTo>
                    <a:pt x="32" y="286"/>
                  </a:moveTo>
                  <a:cubicBezTo>
                    <a:pt x="32" y="157"/>
                    <a:pt x="127" y="49"/>
                    <a:pt x="251" y="29"/>
                  </a:cubicBezTo>
                  <a:cubicBezTo>
                    <a:pt x="245" y="19"/>
                    <a:pt x="239" y="9"/>
                    <a:pt x="233" y="0"/>
                  </a:cubicBezTo>
                  <a:cubicBezTo>
                    <a:pt x="100" y="28"/>
                    <a:pt x="0" y="145"/>
                    <a:pt x="0" y="286"/>
                  </a:cubicBezTo>
                  <a:cubicBezTo>
                    <a:pt x="0" y="356"/>
                    <a:pt x="25" y="420"/>
                    <a:pt x="65" y="470"/>
                  </a:cubicBezTo>
                  <a:cubicBezTo>
                    <a:pt x="70" y="460"/>
                    <a:pt x="76" y="450"/>
                    <a:pt x="82" y="440"/>
                  </a:cubicBezTo>
                  <a:cubicBezTo>
                    <a:pt x="51" y="397"/>
                    <a:pt x="32" y="344"/>
                    <a:pt x="32" y="286"/>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21"/>
            <p:cNvSpPr/>
            <p:nvPr/>
          </p:nvSpPr>
          <p:spPr>
            <a:xfrm rot="-3280089">
              <a:off x="3037225" y="1789647"/>
              <a:ext cx="1575644" cy="2550423"/>
            </a:xfrm>
            <a:custGeom>
              <a:rect b="b" l="l" r="r" t="t"/>
              <a:pathLst>
                <a:path extrusionOk="0" h="411" w="254">
                  <a:moveTo>
                    <a:pt x="152" y="311"/>
                  </a:moveTo>
                  <a:cubicBezTo>
                    <a:pt x="124" y="254"/>
                    <a:pt x="145" y="185"/>
                    <a:pt x="200" y="153"/>
                  </a:cubicBezTo>
                  <a:cubicBezTo>
                    <a:pt x="217" y="143"/>
                    <a:pt x="236" y="137"/>
                    <a:pt x="254" y="136"/>
                  </a:cubicBezTo>
                  <a:cubicBezTo>
                    <a:pt x="253" y="87"/>
                    <a:pt x="241" y="41"/>
                    <a:pt x="219" y="0"/>
                  </a:cubicBezTo>
                  <a:cubicBezTo>
                    <a:pt x="95" y="20"/>
                    <a:pt x="0" y="128"/>
                    <a:pt x="0" y="257"/>
                  </a:cubicBezTo>
                  <a:cubicBezTo>
                    <a:pt x="0" y="315"/>
                    <a:pt x="19" y="368"/>
                    <a:pt x="50" y="411"/>
                  </a:cubicBezTo>
                  <a:cubicBezTo>
                    <a:pt x="75" y="371"/>
                    <a:pt x="110" y="337"/>
                    <a:pt x="152" y="311"/>
                  </a:cubicBezTo>
                  <a:close/>
                </a:path>
              </a:pathLst>
            </a:custGeom>
            <a:solidFill>
              <a:srgbClr val="0944A1"/>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21"/>
            <p:cNvSpPr txBox="1"/>
            <p:nvPr/>
          </p:nvSpPr>
          <p:spPr>
            <a:xfrm flipH="1" rot="3725110">
              <a:off x="2866277" y="2863871"/>
              <a:ext cx="1577671" cy="56310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700">
                  <a:solidFill>
                    <a:srgbClr val="FFFFFF"/>
                  </a:solidFill>
                  <a:latin typeface="Roboto"/>
                  <a:ea typeface="Roboto"/>
                  <a:cs typeface="Roboto"/>
                  <a:sym typeface="Roboto"/>
                </a:rPr>
                <a:t>COMPILADOR</a:t>
              </a:r>
              <a:endParaRPr b="1" sz="1700">
                <a:solidFill>
                  <a:srgbClr val="FFFFFF"/>
                </a:solidFill>
                <a:latin typeface="Roboto"/>
                <a:ea typeface="Roboto"/>
                <a:cs typeface="Roboto"/>
                <a:sym typeface="Roboto"/>
              </a:endParaRPr>
            </a:p>
          </p:txBody>
        </p:sp>
      </p:grpSp>
      <p:sp>
        <p:nvSpPr>
          <p:cNvPr id="205" name="Google Shape;205;p21"/>
          <p:cNvSpPr txBox="1"/>
          <p:nvPr/>
        </p:nvSpPr>
        <p:spPr>
          <a:xfrm>
            <a:off x="245925" y="1414250"/>
            <a:ext cx="43260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Java es el lenguaje de programación y tus herramientas residen en el JDK. </a:t>
            </a:r>
            <a:endParaRPr b="1" sz="1900">
              <a:latin typeface="Comfortaa"/>
              <a:ea typeface="Comfortaa"/>
              <a:cs typeface="Comfortaa"/>
              <a:sym typeface="Comfortaa"/>
            </a:endParaRPr>
          </a:p>
        </p:txBody>
      </p:sp>
      <p:sp>
        <p:nvSpPr>
          <p:cNvPr id="206" name="Google Shape;206;p21"/>
          <p:cNvSpPr txBox="1"/>
          <p:nvPr/>
        </p:nvSpPr>
        <p:spPr>
          <a:xfrm>
            <a:off x="245925" y="2735100"/>
            <a:ext cx="4326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Nos provee de un compilador y es multiplataforma.</a:t>
            </a:r>
            <a:endParaRPr b="1" sz="1900">
              <a:latin typeface="Comfortaa"/>
              <a:ea typeface="Comfortaa"/>
              <a:cs typeface="Comfortaa"/>
              <a:sym typeface="Comfortaa"/>
            </a:endParaRPr>
          </a:p>
        </p:txBody>
      </p:sp>
      <p:sp>
        <p:nvSpPr>
          <p:cNvPr id="207" name="Google Shape;207;p21"/>
          <p:cNvSpPr txBox="1"/>
          <p:nvPr/>
        </p:nvSpPr>
        <p:spPr>
          <a:xfrm>
            <a:off x="245925" y="3728275"/>
            <a:ext cx="45126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Todo lo que hemos aprendido hasta ahora es “Java </a:t>
            </a:r>
            <a:r>
              <a:rPr b="1" lang="es" sz="1900">
                <a:latin typeface="Comfortaa"/>
                <a:ea typeface="Comfortaa"/>
                <a:cs typeface="Comfortaa"/>
                <a:sym typeface="Comfortaa"/>
              </a:rPr>
              <a:t>Standard</a:t>
            </a:r>
            <a:r>
              <a:rPr b="1" lang="es" sz="1900">
                <a:latin typeface="Comfortaa"/>
                <a:ea typeface="Comfortaa"/>
                <a:cs typeface="Comfortaa"/>
                <a:sym typeface="Comfortaa"/>
              </a:rPr>
              <a:t> Edition”</a:t>
            </a:r>
            <a:endParaRPr b="1" sz="1900">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57"/>
          <p:cNvPicPr preferRelativeResize="0"/>
          <p:nvPr/>
        </p:nvPicPr>
        <p:blipFill>
          <a:blip r:embed="rId3">
            <a:alphaModFix/>
          </a:blip>
          <a:stretch>
            <a:fillRect/>
          </a:stretch>
        </p:blipFill>
        <p:spPr>
          <a:xfrm>
            <a:off x="152400" y="1284900"/>
            <a:ext cx="8839203" cy="2573689"/>
          </a:xfrm>
          <a:prstGeom prst="rect">
            <a:avLst/>
          </a:prstGeom>
          <a:noFill/>
          <a:ln>
            <a:noFill/>
          </a:ln>
        </p:spPr>
      </p:pic>
      <p:pic>
        <p:nvPicPr>
          <p:cNvPr id="617" name="Google Shape;617;p57"/>
          <p:cNvPicPr preferRelativeResize="0"/>
          <p:nvPr/>
        </p:nvPicPr>
        <p:blipFill>
          <a:blip r:embed="rId4">
            <a:alphaModFix/>
          </a:blip>
          <a:stretch>
            <a:fillRect/>
          </a:stretch>
        </p:blipFill>
        <p:spPr>
          <a:xfrm>
            <a:off x="2081200" y="1490663"/>
            <a:ext cx="4981575" cy="2162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8"/>
          <p:cNvSpPr/>
          <p:nvPr/>
        </p:nvSpPr>
        <p:spPr>
          <a:xfrm>
            <a:off x="569825" y="1800450"/>
            <a:ext cx="1256700" cy="79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E9EDEE"/>
                </a:solidFill>
              </a:rPr>
              <a:t>Navegador</a:t>
            </a:r>
            <a:endParaRPr>
              <a:solidFill>
                <a:srgbClr val="E9EDEE"/>
              </a:solidFill>
            </a:endParaRPr>
          </a:p>
        </p:txBody>
      </p:sp>
      <p:sp>
        <p:nvSpPr>
          <p:cNvPr id="623" name="Google Shape;623;p58"/>
          <p:cNvSpPr/>
          <p:nvPr/>
        </p:nvSpPr>
        <p:spPr>
          <a:xfrm>
            <a:off x="3174900" y="1728000"/>
            <a:ext cx="1364100" cy="940500"/>
          </a:xfrm>
          <a:prstGeom prst="ellipse">
            <a:avLst/>
          </a:prstGeom>
          <a:solidFill>
            <a:srgbClr val="00B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lt1"/>
                </a:solidFill>
              </a:rPr>
              <a:t>SERVLET 1</a:t>
            </a:r>
            <a:endParaRPr sz="1100">
              <a:solidFill>
                <a:schemeClr val="lt1"/>
              </a:solidFill>
            </a:endParaRPr>
          </a:p>
        </p:txBody>
      </p:sp>
      <p:sp>
        <p:nvSpPr>
          <p:cNvPr id="624" name="Google Shape;624;p58"/>
          <p:cNvSpPr/>
          <p:nvPr/>
        </p:nvSpPr>
        <p:spPr>
          <a:xfrm>
            <a:off x="4060150" y="1438772"/>
            <a:ext cx="1098600" cy="7233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FFFFFF"/>
                </a:solidFill>
              </a:rPr>
              <a:t>do Get()</a:t>
            </a:r>
            <a:endParaRPr sz="1200">
              <a:solidFill>
                <a:srgbClr val="FFFFFF"/>
              </a:solidFill>
            </a:endParaRPr>
          </a:p>
        </p:txBody>
      </p:sp>
      <p:sp>
        <p:nvSpPr>
          <p:cNvPr id="625" name="Google Shape;625;p58"/>
          <p:cNvSpPr/>
          <p:nvPr/>
        </p:nvSpPr>
        <p:spPr>
          <a:xfrm>
            <a:off x="5174791" y="1888679"/>
            <a:ext cx="356700" cy="332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8"/>
          <p:cNvSpPr/>
          <p:nvPr/>
        </p:nvSpPr>
        <p:spPr>
          <a:xfrm>
            <a:off x="5158827" y="1359822"/>
            <a:ext cx="356700" cy="332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8"/>
          <p:cNvSpPr/>
          <p:nvPr/>
        </p:nvSpPr>
        <p:spPr>
          <a:xfrm>
            <a:off x="4735533" y="1027377"/>
            <a:ext cx="356700" cy="3324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8"/>
          <p:cNvSpPr txBox="1"/>
          <p:nvPr/>
        </p:nvSpPr>
        <p:spPr>
          <a:xfrm>
            <a:off x="5020372" y="733650"/>
            <a:ext cx="167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Request (Petición) </a:t>
            </a:r>
            <a:endParaRPr b="1">
              <a:latin typeface="Lato"/>
              <a:ea typeface="Lato"/>
              <a:cs typeface="Lato"/>
              <a:sym typeface="Lato"/>
            </a:endParaRPr>
          </a:p>
        </p:txBody>
      </p:sp>
      <p:sp>
        <p:nvSpPr>
          <p:cNvPr id="629" name="Google Shape;629;p58"/>
          <p:cNvSpPr txBox="1"/>
          <p:nvPr/>
        </p:nvSpPr>
        <p:spPr>
          <a:xfrm>
            <a:off x="5515639" y="1250073"/>
            <a:ext cx="12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Writer </a:t>
            </a:r>
            <a:endParaRPr b="1">
              <a:latin typeface="Lato"/>
              <a:ea typeface="Lato"/>
              <a:cs typeface="Lato"/>
              <a:sym typeface="Lato"/>
            </a:endParaRPr>
          </a:p>
        </p:txBody>
      </p:sp>
      <p:sp>
        <p:nvSpPr>
          <p:cNvPr id="630" name="Google Shape;630;p58"/>
          <p:cNvSpPr txBox="1"/>
          <p:nvPr/>
        </p:nvSpPr>
        <p:spPr>
          <a:xfrm>
            <a:off x="5547550" y="1889175"/>
            <a:ext cx="12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Response</a:t>
            </a:r>
            <a:endParaRPr b="1">
              <a:latin typeface="Lato"/>
              <a:ea typeface="Lato"/>
              <a:cs typeface="Lato"/>
              <a:sym typeface="Lato"/>
            </a:endParaRPr>
          </a:p>
        </p:txBody>
      </p:sp>
      <p:cxnSp>
        <p:nvCxnSpPr>
          <p:cNvPr id="631" name="Google Shape;631;p58"/>
          <p:cNvCxnSpPr>
            <a:stCxn id="622" idx="3"/>
            <a:endCxn id="623" idx="2"/>
          </p:cNvCxnSpPr>
          <p:nvPr/>
        </p:nvCxnSpPr>
        <p:spPr>
          <a:xfrm>
            <a:off x="1826525" y="2198250"/>
            <a:ext cx="1348500" cy="0"/>
          </a:xfrm>
          <a:prstGeom prst="straightConnector1">
            <a:avLst/>
          </a:prstGeom>
          <a:noFill/>
          <a:ln cap="flat" cmpd="sng" w="9525">
            <a:solidFill>
              <a:schemeClr val="dk2"/>
            </a:solidFill>
            <a:prstDash val="solid"/>
            <a:round/>
            <a:headEnd len="med" w="med" type="none"/>
            <a:tailEnd len="med" w="med" type="triangle"/>
          </a:ln>
        </p:spPr>
      </p:cxnSp>
      <p:sp>
        <p:nvSpPr>
          <p:cNvPr id="632" name="Google Shape;632;p58"/>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Comunicación entre servlets</a:t>
            </a:r>
            <a:endParaRPr b="1" sz="1900">
              <a:latin typeface="Lato"/>
              <a:ea typeface="Lato"/>
              <a:cs typeface="Lato"/>
              <a:sym typeface="Lato"/>
            </a:endParaRPr>
          </a:p>
        </p:txBody>
      </p:sp>
      <p:sp>
        <p:nvSpPr>
          <p:cNvPr id="633" name="Google Shape;633;p58"/>
          <p:cNvSpPr/>
          <p:nvPr/>
        </p:nvSpPr>
        <p:spPr>
          <a:xfrm>
            <a:off x="5197650" y="3267050"/>
            <a:ext cx="1364100" cy="940500"/>
          </a:xfrm>
          <a:prstGeom prst="ellipse">
            <a:avLst/>
          </a:prstGeom>
          <a:solidFill>
            <a:srgbClr val="00B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lt1"/>
                </a:solidFill>
              </a:rPr>
              <a:t>SERVLET 2</a:t>
            </a:r>
            <a:endParaRPr sz="1100">
              <a:solidFill>
                <a:schemeClr val="lt1"/>
              </a:solidFill>
            </a:endParaRPr>
          </a:p>
        </p:txBody>
      </p:sp>
      <p:cxnSp>
        <p:nvCxnSpPr>
          <p:cNvPr id="634" name="Google Shape;634;p58"/>
          <p:cNvCxnSpPr>
            <a:stCxn id="623" idx="5"/>
            <a:endCxn id="633" idx="1"/>
          </p:cNvCxnSpPr>
          <p:nvPr/>
        </p:nvCxnSpPr>
        <p:spPr>
          <a:xfrm>
            <a:off x="4339232" y="2530767"/>
            <a:ext cx="1058100" cy="873900"/>
          </a:xfrm>
          <a:prstGeom prst="straightConnector1">
            <a:avLst/>
          </a:prstGeom>
          <a:noFill/>
          <a:ln cap="flat" cmpd="sng" w="9525">
            <a:solidFill>
              <a:schemeClr val="dk2"/>
            </a:solidFill>
            <a:prstDash val="solid"/>
            <a:round/>
            <a:headEnd len="med" w="med" type="none"/>
            <a:tailEnd len="med" w="med" type="triangle"/>
          </a:ln>
        </p:spPr>
      </p:cxnSp>
      <p:sp>
        <p:nvSpPr>
          <p:cNvPr id="635" name="Google Shape;635;p58"/>
          <p:cNvSpPr/>
          <p:nvPr/>
        </p:nvSpPr>
        <p:spPr>
          <a:xfrm>
            <a:off x="6187725" y="3117722"/>
            <a:ext cx="1098600" cy="7233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FFFFFF"/>
                </a:solidFill>
              </a:rPr>
              <a:t>do Get()</a:t>
            </a:r>
            <a:endParaRPr sz="1200">
              <a:solidFill>
                <a:srgbClr val="FFFFFF"/>
              </a:solidFill>
            </a:endParaRPr>
          </a:p>
        </p:txBody>
      </p:sp>
      <p:sp>
        <p:nvSpPr>
          <p:cNvPr id="636" name="Google Shape;636;p58"/>
          <p:cNvSpPr/>
          <p:nvPr/>
        </p:nvSpPr>
        <p:spPr>
          <a:xfrm>
            <a:off x="7302366" y="3567629"/>
            <a:ext cx="356700" cy="332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8"/>
          <p:cNvSpPr/>
          <p:nvPr/>
        </p:nvSpPr>
        <p:spPr>
          <a:xfrm>
            <a:off x="7286402" y="3038772"/>
            <a:ext cx="356700" cy="332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8"/>
          <p:cNvSpPr/>
          <p:nvPr/>
        </p:nvSpPr>
        <p:spPr>
          <a:xfrm>
            <a:off x="6863108" y="2706327"/>
            <a:ext cx="356700" cy="3324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8"/>
          <p:cNvSpPr txBox="1"/>
          <p:nvPr/>
        </p:nvSpPr>
        <p:spPr>
          <a:xfrm>
            <a:off x="7147947" y="2412600"/>
            <a:ext cx="167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Request (Petición) </a:t>
            </a:r>
            <a:endParaRPr b="1">
              <a:latin typeface="Lato"/>
              <a:ea typeface="Lato"/>
              <a:cs typeface="Lato"/>
              <a:sym typeface="Lato"/>
            </a:endParaRPr>
          </a:p>
        </p:txBody>
      </p:sp>
      <p:sp>
        <p:nvSpPr>
          <p:cNvPr id="640" name="Google Shape;640;p58"/>
          <p:cNvSpPr txBox="1"/>
          <p:nvPr/>
        </p:nvSpPr>
        <p:spPr>
          <a:xfrm>
            <a:off x="7643214" y="2929023"/>
            <a:ext cx="12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Writer </a:t>
            </a:r>
            <a:endParaRPr b="1">
              <a:latin typeface="Lato"/>
              <a:ea typeface="Lato"/>
              <a:cs typeface="Lato"/>
              <a:sym typeface="Lato"/>
            </a:endParaRPr>
          </a:p>
        </p:txBody>
      </p:sp>
      <p:sp>
        <p:nvSpPr>
          <p:cNvPr id="641" name="Google Shape;641;p58"/>
          <p:cNvSpPr txBox="1"/>
          <p:nvPr/>
        </p:nvSpPr>
        <p:spPr>
          <a:xfrm>
            <a:off x="7675125" y="3568125"/>
            <a:ext cx="12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Response</a:t>
            </a:r>
            <a:endParaRPr b="1">
              <a:latin typeface="Lato"/>
              <a:ea typeface="Lato"/>
              <a:cs typeface="Lato"/>
              <a:sym typeface="Lato"/>
            </a:endParaRPr>
          </a:p>
        </p:txBody>
      </p:sp>
      <p:pic>
        <p:nvPicPr>
          <p:cNvPr id="642" name="Google Shape;642;p58"/>
          <p:cNvPicPr preferRelativeResize="0"/>
          <p:nvPr/>
        </p:nvPicPr>
        <p:blipFill>
          <a:blip r:embed="rId3">
            <a:alphaModFix/>
          </a:blip>
          <a:stretch>
            <a:fillRect/>
          </a:stretch>
        </p:blipFill>
        <p:spPr>
          <a:xfrm>
            <a:off x="1826525" y="3531125"/>
            <a:ext cx="1671000" cy="1253250"/>
          </a:xfrm>
          <a:prstGeom prst="rect">
            <a:avLst/>
          </a:prstGeom>
          <a:noFill/>
          <a:ln>
            <a:noFill/>
          </a:ln>
        </p:spPr>
      </p:pic>
      <p:cxnSp>
        <p:nvCxnSpPr>
          <p:cNvPr id="643" name="Google Shape;643;p58"/>
          <p:cNvCxnSpPr>
            <a:stCxn id="633" idx="2"/>
            <a:endCxn id="642" idx="3"/>
          </p:cNvCxnSpPr>
          <p:nvPr/>
        </p:nvCxnSpPr>
        <p:spPr>
          <a:xfrm flipH="1">
            <a:off x="3497550" y="3737300"/>
            <a:ext cx="1700100" cy="420600"/>
          </a:xfrm>
          <a:prstGeom prst="straightConnector1">
            <a:avLst/>
          </a:prstGeom>
          <a:noFill/>
          <a:ln cap="flat" cmpd="sng" w="9525">
            <a:solidFill>
              <a:schemeClr val="dk2"/>
            </a:solidFill>
            <a:prstDash val="solid"/>
            <a:round/>
            <a:headEnd len="med" w="med" type="none"/>
            <a:tailEnd len="med" w="med" type="triangle"/>
          </a:ln>
        </p:spPr>
      </p:cxnSp>
      <p:cxnSp>
        <p:nvCxnSpPr>
          <p:cNvPr id="644" name="Google Shape;644;p58"/>
          <p:cNvCxnSpPr>
            <a:stCxn id="642" idx="1"/>
            <a:endCxn id="622" idx="2"/>
          </p:cNvCxnSpPr>
          <p:nvPr/>
        </p:nvCxnSpPr>
        <p:spPr>
          <a:xfrm rot="10800000">
            <a:off x="1198325" y="2595950"/>
            <a:ext cx="628200" cy="1561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59"/>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650" name="Google Shape;650;p59"/>
          <p:cNvSpPr txBox="1"/>
          <p:nvPr/>
        </p:nvSpPr>
        <p:spPr>
          <a:xfrm>
            <a:off x="816863" y="332638"/>
            <a:ext cx="72732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crear un flujo sencillo en donde un Servlet se comunique con un segundo servlet direccionador  que </a:t>
            </a:r>
            <a:r>
              <a:rPr b="1" lang="es" sz="1300">
                <a:solidFill>
                  <a:schemeClr val="lt1"/>
                </a:solidFill>
                <a:latin typeface="Comfortaa"/>
                <a:ea typeface="Comfortaa"/>
                <a:cs typeface="Comfortaa"/>
                <a:sym typeface="Comfortaa"/>
              </a:rPr>
              <a:t>desplegará</a:t>
            </a:r>
            <a:r>
              <a:rPr b="1" lang="es" sz="1300">
                <a:solidFill>
                  <a:schemeClr val="lt1"/>
                </a:solidFill>
                <a:latin typeface="Comfortaa"/>
                <a:ea typeface="Comfortaa"/>
                <a:cs typeface="Comfortaa"/>
                <a:sym typeface="Comfortaa"/>
              </a:rPr>
              <a:t> un contenido al navegador.</a:t>
            </a:r>
            <a:endParaRPr b="1" sz="1300">
              <a:solidFill>
                <a:schemeClr val="lt1"/>
              </a:solidFill>
              <a:latin typeface="Comfortaa"/>
              <a:ea typeface="Comfortaa"/>
              <a:cs typeface="Comfortaa"/>
              <a:sym typeface="Comforta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id="655" name="Google Shape;655;p60"/>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656" name="Google Shape;656;p60"/>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0"/>
          <p:cNvSpPr txBox="1"/>
          <p:nvPr/>
        </p:nvSpPr>
        <p:spPr>
          <a:xfrm>
            <a:off x="5158175" y="330350"/>
            <a:ext cx="2564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aprendido </a:t>
            </a:r>
            <a:r>
              <a:rPr b="1" lang="es" sz="1300">
                <a:solidFill>
                  <a:schemeClr val="lt1"/>
                </a:solidFill>
                <a:latin typeface="Comfortaa"/>
                <a:ea typeface="Comfortaa"/>
                <a:cs typeface="Comfortaa"/>
                <a:sym typeface="Comfortaa"/>
              </a:rPr>
              <a:t>cómo</a:t>
            </a:r>
            <a:r>
              <a:rPr b="1" lang="es" sz="1300">
                <a:solidFill>
                  <a:schemeClr val="lt1"/>
                </a:solidFill>
                <a:latin typeface="Comfortaa"/>
                <a:ea typeface="Comfortaa"/>
                <a:cs typeface="Comfortaa"/>
                <a:sym typeface="Comfortaa"/>
              </a:rPr>
              <a:t> comunicar dos servlets</a:t>
            </a:r>
            <a:endParaRPr b="1" sz="1300">
              <a:solidFill>
                <a:schemeClr val="lt1"/>
              </a:solidFill>
              <a:latin typeface="Comfortaa"/>
              <a:ea typeface="Comfortaa"/>
              <a:cs typeface="Comfortaa"/>
              <a:sym typeface="Comforta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p61"/>
          <p:cNvPicPr preferRelativeResize="0"/>
          <p:nvPr/>
        </p:nvPicPr>
        <p:blipFill>
          <a:blip r:embed="rId3">
            <a:alphaModFix/>
          </a:blip>
          <a:stretch>
            <a:fillRect/>
          </a:stretch>
        </p:blipFill>
        <p:spPr>
          <a:xfrm>
            <a:off x="152400" y="152400"/>
            <a:ext cx="8839200" cy="1985216"/>
          </a:xfrm>
          <a:prstGeom prst="rect">
            <a:avLst/>
          </a:prstGeom>
          <a:noFill/>
          <a:ln>
            <a:noFill/>
          </a:ln>
        </p:spPr>
      </p:pic>
      <p:pic>
        <p:nvPicPr>
          <p:cNvPr id="663" name="Google Shape;663;p61"/>
          <p:cNvPicPr preferRelativeResize="0"/>
          <p:nvPr/>
        </p:nvPicPr>
        <p:blipFill>
          <a:blip r:embed="rId4">
            <a:alphaModFix/>
          </a:blip>
          <a:stretch>
            <a:fillRect/>
          </a:stretch>
        </p:blipFill>
        <p:spPr>
          <a:xfrm>
            <a:off x="99050" y="2709666"/>
            <a:ext cx="8839201" cy="2433823"/>
          </a:xfrm>
          <a:prstGeom prst="rect">
            <a:avLst/>
          </a:prstGeom>
          <a:noFill/>
          <a:ln>
            <a:noFill/>
          </a:ln>
        </p:spPr>
      </p:pic>
      <p:cxnSp>
        <p:nvCxnSpPr>
          <p:cNvPr id="664" name="Google Shape;664;p61"/>
          <p:cNvCxnSpPr/>
          <p:nvPr/>
        </p:nvCxnSpPr>
        <p:spPr>
          <a:xfrm flipH="1">
            <a:off x="1856725" y="1888800"/>
            <a:ext cx="1867500" cy="1291200"/>
          </a:xfrm>
          <a:prstGeom prst="straightConnector1">
            <a:avLst/>
          </a:prstGeom>
          <a:noFill/>
          <a:ln cap="flat" cmpd="sng" w="28575">
            <a:solidFill>
              <a:srgbClr val="9900FF"/>
            </a:solidFill>
            <a:prstDash val="solid"/>
            <a:round/>
            <a:headEnd len="med" w="med" type="none"/>
            <a:tailEnd len="med" w="med" type="triangle"/>
          </a:ln>
        </p:spPr>
      </p:cxnSp>
      <p:pic>
        <p:nvPicPr>
          <p:cNvPr id="665" name="Google Shape;665;p61"/>
          <p:cNvPicPr preferRelativeResize="0"/>
          <p:nvPr/>
        </p:nvPicPr>
        <p:blipFill>
          <a:blip r:embed="rId5">
            <a:alphaModFix/>
          </a:blip>
          <a:stretch>
            <a:fillRect/>
          </a:stretch>
        </p:blipFill>
        <p:spPr>
          <a:xfrm>
            <a:off x="2252650" y="2043100"/>
            <a:ext cx="4638675" cy="1057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RequestDispatcher</a:t>
            </a:r>
            <a:endParaRPr/>
          </a:p>
        </p:txBody>
      </p:sp>
      <p:sp>
        <p:nvSpPr>
          <p:cNvPr id="671" name="Google Shape;671;p62"/>
          <p:cNvSpPr txBox="1"/>
          <p:nvPr/>
        </p:nvSpPr>
        <p:spPr>
          <a:xfrm>
            <a:off x="819175" y="2165388"/>
            <a:ext cx="7273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latin typeface="Comfortaa"/>
                <a:ea typeface="Comfortaa"/>
                <a:cs typeface="Comfortaa"/>
                <a:sym typeface="Comfortaa"/>
              </a:rPr>
              <a:t>Es una interfaz que permite la colaboración entre servlets. El ejemplo anterior lo utiliza para poder contactar el servlet1 con el servlet 2. Podemos contactar un servlet con otro servlet, un jsp e incluso con un HTML.</a:t>
            </a:r>
            <a:endParaRPr b="1" sz="1300">
              <a:latin typeface="Comfortaa"/>
              <a:ea typeface="Comfortaa"/>
              <a:cs typeface="Comfortaa"/>
              <a:sym typeface="Comforta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3"/>
          <p:cNvSpPr/>
          <p:nvPr/>
        </p:nvSpPr>
        <p:spPr>
          <a:xfrm>
            <a:off x="320125" y="448200"/>
            <a:ext cx="2625000" cy="17499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3"/>
          <p:cNvSpPr/>
          <p:nvPr/>
        </p:nvSpPr>
        <p:spPr>
          <a:xfrm>
            <a:off x="1269875" y="757625"/>
            <a:ext cx="1494000" cy="25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3"/>
          <p:cNvSpPr/>
          <p:nvPr/>
        </p:nvSpPr>
        <p:spPr>
          <a:xfrm>
            <a:off x="1269875" y="1326200"/>
            <a:ext cx="1494000" cy="25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3"/>
          <p:cNvSpPr txBox="1"/>
          <p:nvPr/>
        </p:nvSpPr>
        <p:spPr>
          <a:xfrm>
            <a:off x="405500" y="685625"/>
            <a:ext cx="7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name</a:t>
            </a:r>
            <a:endParaRPr>
              <a:solidFill>
                <a:schemeClr val="lt1"/>
              </a:solidFill>
              <a:latin typeface="Lato"/>
              <a:ea typeface="Lato"/>
              <a:cs typeface="Lato"/>
              <a:sym typeface="Lato"/>
            </a:endParaRPr>
          </a:p>
        </p:txBody>
      </p:sp>
      <p:sp>
        <p:nvSpPr>
          <p:cNvPr id="680" name="Google Shape;680;p63"/>
          <p:cNvSpPr txBox="1"/>
          <p:nvPr/>
        </p:nvSpPr>
        <p:spPr>
          <a:xfrm>
            <a:off x="405500" y="1254200"/>
            <a:ext cx="7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pass</a:t>
            </a:r>
            <a:endParaRPr>
              <a:solidFill>
                <a:schemeClr val="lt1"/>
              </a:solidFill>
              <a:latin typeface="Lato"/>
              <a:ea typeface="Lato"/>
              <a:cs typeface="Lato"/>
              <a:sym typeface="Lato"/>
            </a:endParaRPr>
          </a:p>
        </p:txBody>
      </p:sp>
      <p:sp>
        <p:nvSpPr>
          <p:cNvPr id="681" name="Google Shape;681;p63"/>
          <p:cNvSpPr/>
          <p:nvPr/>
        </p:nvSpPr>
        <p:spPr>
          <a:xfrm>
            <a:off x="949725" y="1750075"/>
            <a:ext cx="1440600" cy="2562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LOGIN</a:t>
            </a:r>
            <a:endParaRPr>
              <a:solidFill>
                <a:schemeClr val="lt1"/>
              </a:solidFill>
            </a:endParaRPr>
          </a:p>
        </p:txBody>
      </p:sp>
      <p:sp>
        <p:nvSpPr>
          <p:cNvPr id="682" name="Google Shape;682;p63"/>
          <p:cNvSpPr/>
          <p:nvPr/>
        </p:nvSpPr>
        <p:spPr>
          <a:xfrm>
            <a:off x="5399625" y="880200"/>
            <a:ext cx="1782000" cy="8859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500">
                <a:solidFill>
                  <a:schemeClr val="lt1"/>
                </a:solidFill>
              </a:rPr>
              <a:t>Servlet Validador</a:t>
            </a:r>
            <a:endParaRPr b="1" sz="1500">
              <a:solidFill>
                <a:schemeClr val="lt1"/>
              </a:solidFill>
            </a:endParaRPr>
          </a:p>
        </p:txBody>
      </p:sp>
      <p:sp>
        <p:nvSpPr>
          <p:cNvPr id="683" name="Google Shape;683;p63"/>
          <p:cNvSpPr/>
          <p:nvPr/>
        </p:nvSpPr>
        <p:spPr>
          <a:xfrm>
            <a:off x="5543625" y="2272950"/>
            <a:ext cx="1494000" cy="13446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válido</a:t>
            </a:r>
            <a:r>
              <a:rPr lang="es"/>
              <a:t>?</a:t>
            </a:r>
            <a:endParaRPr/>
          </a:p>
        </p:txBody>
      </p:sp>
      <p:cxnSp>
        <p:nvCxnSpPr>
          <p:cNvPr id="684" name="Google Shape;684;p63"/>
          <p:cNvCxnSpPr>
            <a:stCxn id="683" idx="1"/>
            <a:endCxn id="676" idx="2"/>
          </p:cNvCxnSpPr>
          <p:nvPr/>
        </p:nvCxnSpPr>
        <p:spPr>
          <a:xfrm rot="10800000">
            <a:off x="1632525" y="2198250"/>
            <a:ext cx="3911100" cy="747000"/>
          </a:xfrm>
          <a:prstGeom prst="bentConnector2">
            <a:avLst/>
          </a:prstGeom>
          <a:noFill/>
          <a:ln cap="flat" cmpd="sng" w="9525">
            <a:solidFill>
              <a:schemeClr val="dk2"/>
            </a:solidFill>
            <a:prstDash val="solid"/>
            <a:round/>
            <a:headEnd len="med" w="med" type="none"/>
            <a:tailEnd len="med" w="med" type="triangle"/>
          </a:ln>
        </p:spPr>
      </p:cxnSp>
      <p:cxnSp>
        <p:nvCxnSpPr>
          <p:cNvPr id="685" name="Google Shape;685;p63"/>
          <p:cNvCxnSpPr>
            <a:stCxn id="682" idx="4"/>
            <a:endCxn id="683" idx="0"/>
          </p:cNvCxnSpPr>
          <p:nvPr/>
        </p:nvCxnSpPr>
        <p:spPr>
          <a:xfrm>
            <a:off x="6290625" y="1766100"/>
            <a:ext cx="0" cy="507000"/>
          </a:xfrm>
          <a:prstGeom prst="straightConnector1">
            <a:avLst/>
          </a:prstGeom>
          <a:noFill/>
          <a:ln cap="flat" cmpd="sng" w="9525">
            <a:solidFill>
              <a:schemeClr val="dk2"/>
            </a:solidFill>
            <a:prstDash val="solid"/>
            <a:round/>
            <a:headEnd len="med" w="med" type="none"/>
            <a:tailEnd len="med" w="med" type="triangle"/>
          </a:ln>
        </p:spPr>
      </p:cxnSp>
      <p:sp>
        <p:nvSpPr>
          <p:cNvPr id="686" name="Google Shape;686;p63"/>
          <p:cNvSpPr/>
          <p:nvPr/>
        </p:nvSpPr>
        <p:spPr>
          <a:xfrm>
            <a:off x="7037625" y="3734900"/>
            <a:ext cx="1782000" cy="12057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2100">
                <a:solidFill>
                  <a:schemeClr val="lt1"/>
                </a:solidFill>
              </a:rPr>
              <a:t>Bienvenido</a:t>
            </a:r>
            <a:endParaRPr b="1" sz="2100">
              <a:solidFill>
                <a:schemeClr val="lt1"/>
              </a:solidFill>
            </a:endParaRPr>
          </a:p>
        </p:txBody>
      </p:sp>
      <p:cxnSp>
        <p:nvCxnSpPr>
          <p:cNvPr id="687" name="Google Shape;687;p63"/>
          <p:cNvCxnSpPr>
            <a:endCxn id="686" idx="0"/>
          </p:cNvCxnSpPr>
          <p:nvPr/>
        </p:nvCxnSpPr>
        <p:spPr>
          <a:xfrm>
            <a:off x="7037625" y="2945300"/>
            <a:ext cx="891000" cy="789600"/>
          </a:xfrm>
          <a:prstGeom prst="bentConnector2">
            <a:avLst/>
          </a:prstGeom>
          <a:noFill/>
          <a:ln cap="flat" cmpd="sng" w="9525">
            <a:solidFill>
              <a:schemeClr val="dk2"/>
            </a:solidFill>
            <a:prstDash val="solid"/>
            <a:round/>
            <a:headEnd len="med" w="med" type="none"/>
            <a:tailEnd len="med" w="med" type="triangle"/>
          </a:ln>
        </p:spPr>
      </p:cxnSp>
      <p:cxnSp>
        <p:nvCxnSpPr>
          <p:cNvPr id="688" name="Google Shape;688;p63"/>
          <p:cNvCxnSpPr>
            <a:endCxn id="682" idx="2"/>
          </p:cNvCxnSpPr>
          <p:nvPr/>
        </p:nvCxnSpPr>
        <p:spPr>
          <a:xfrm>
            <a:off x="2945025" y="1323150"/>
            <a:ext cx="2454600" cy="0"/>
          </a:xfrm>
          <a:prstGeom prst="straightConnector1">
            <a:avLst/>
          </a:prstGeom>
          <a:noFill/>
          <a:ln cap="flat" cmpd="sng" w="9525">
            <a:solidFill>
              <a:schemeClr val="dk2"/>
            </a:solidFill>
            <a:prstDash val="solid"/>
            <a:round/>
            <a:headEnd len="med" w="med" type="none"/>
            <a:tailEnd len="med" w="med" type="triangle"/>
          </a:ln>
        </p:spPr>
      </p:cxnSp>
      <p:sp>
        <p:nvSpPr>
          <p:cNvPr id="689" name="Google Shape;689;p63"/>
          <p:cNvSpPr txBox="1"/>
          <p:nvPr/>
        </p:nvSpPr>
        <p:spPr>
          <a:xfrm>
            <a:off x="320125" y="3734900"/>
            <a:ext cx="5591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latin typeface="Comfortaa"/>
                <a:ea typeface="Comfortaa"/>
                <a:cs typeface="Comfortaa"/>
                <a:sym typeface="Comfortaa"/>
              </a:rPr>
              <a:t>Vamos a validar el pass ingresado por el usuario. Si el pass es admin </a:t>
            </a:r>
            <a:r>
              <a:rPr b="1" lang="es" sz="1300">
                <a:latin typeface="Comfortaa"/>
                <a:ea typeface="Comfortaa"/>
                <a:cs typeface="Comfortaa"/>
                <a:sym typeface="Comfortaa"/>
              </a:rPr>
              <a:t>será</a:t>
            </a:r>
            <a:r>
              <a:rPr b="1" lang="es" sz="1300">
                <a:latin typeface="Comfortaa"/>
                <a:ea typeface="Comfortaa"/>
                <a:cs typeface="Comfortaa"/>
                <a:sym typeface="Comfortaa"/>
              </a:rPr>
              <a:t> redirigido a un html de bienvenida  y si es incorrecto </a:t>
            </a:r>
            <a:r>
              <a:rPr b="1" lang="es" sz="1300">
                <a:latin typeface="Comfortaa"/>
                <a:ea typeface="Comfortaa"/>
                <a:cs typeface="Comfortaa"/>
                <a:sym typeface="Comfortaa"/>
              </a:rPr>
              <a:t>será</a:t>
            </a:r>
            <a:r>
              <a:rPr b="1" lang="es" sz="1300">
                <a:latin typeface="Comfortaa"/>
                <a:ea typeface="Comfortaa"/>
                <a:cs typeface="Comfortaa"/>
                <a:sym typeface="Comfortaa"/>
              </a:rPr>
              <a:t> redirigido a un html de aviso y mediante un link </a:t>
            </a:r>
            <a:r>
              <a:rPr b="1" lang="es" sz="1300">
                <a:latin typeface="Comfortaa"/>
                <a:ea typeface="Comfortaa"/>
                <a:cs typeface="Comfortaa"/>
                <a:sym typeface="Comfortaa"/>
              </a:rPr>
              <a:t>volverá</a:t>
            </a:r>
            <a:r>
              <a:rPr b="1" lang="es" sz="1300">
                <a:latin typeface="Comfortaa"/>
                <a:ea typeface="Comfortaa"/>
                <a:cs typeface="Comfortaa"/>
                <a:sym typeface="Comfortaa"/>
              </a:rPr>
              <a:t> de vuelta al login.</a:t>
            </a:r>
            <a:endParaRPr b="1" sz="1300">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1000"/>
                                        <p:tgtEl>
                                          <p:spTgt spid="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1000"/>
                                        <p:tgtEl>
                                          <p:spTgt spid="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1000"/>
                                        <p:tgtEl>
                                          <p:spTgt spid="6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p64"/>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695" name="Google Shape;695;p64"/>
          <p:cNvSpPr txBox="1"/>
          <p:nvPr/>
        </p:nvSpPr>
        <p:spPr>
          <a:xfrm>
            <a:off x="816863" y="332638"/>
            <a:ext cx="7273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crear un flujo utilizando requestDispatcher y conocer su potencial implementando el login.</a:t>
            </a:r>
            <a:endParaRPr b="1" sz="1300">
              <a:solidFill>
                <a:schemeClr val="lt1"/>
              </a:solidFill>
              <a:latin typeface="Comfortaa"/>
              <a:ea typeface="Comfortaa"/>
              <a:cs typeface="Comfortaa"/>
              <a:sym typeface="Comforta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id="700" name="Google Shape;700;p65"/>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701" name="Google Shape;701;p65"/>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5"/>
          <p:cNvSpPr txBox="1"/>
          <p:nvPr/>
        </p:nvSpPr>
        <p:spPr>
          <a:xfrm>
            <a:off x="5158175" y="330350"/>
            <a:ext cx="2564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implementado un login con servlet.</a:t>
            </a:r>
            <a:endParaRPr b="1" sz="1300">
              <a:solidFill>
                <a:schemeClr val="lt1"/>
              </a:solidFill>
              <a:latin typeface="Comfortaa"/>
              <a:ea typeface="Comfortaa"/>
              <a:cs typeface="Comfortaa"/>
              <a:sym typeface="Comforta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id="707" name="Google Shape;707;p66"/>
          <p:cNvPicPr preferRelativeResize="0"/>
          <p:nvPr/>
        </p:nvPicPr>
        <p:blipFill>
          <a:blip r:embed="rId3">
            <a:alphaModFix/>
          </a:blip>
          <a:stretch>
            <a:fillRect/>
          </a:stretch>
        </p:blipFill>
        <p:spPr>
          <a:xfrm>
            <a:off x="152400" y="152400"/>
            <a:ext cx="4819650" cy="1428750"/>
          </a:xfrm>
          <a:prstGeom prst="rect">
            <a:avLst/>
          </a:prstGeom>
          <a:noFill/>
          <a:ln cap="flat" cmpd="sng" w="9525">
            <a:solidFill>
              <a:schemeClr val="dk2"/>
            </a:solidFill>
            <a:prstDash val="solid"/>
            <a:round/>
            <a:headEnd len="sm" w="sm" type="none"/>
            <a:tailEnd len="sm" w="sm" type="none"/>
          </a:ln>
        </p:spPr>
      </p:pic>
      <p:pic>
        <p:nvPicPr>
          <p:cNvPr id="708" name="Google Shape;708;p66"/>
          <p:cNvPicPr preferRelativeResize="0"/>
          <p:nvPr/>
        </p:nvPicPr>
        <p:blipFill>
          <a:blip r:embed="rId4">
            <a:alphaModFix/>
          </a:blip>
          <a:stretch>
            <a:fillRect/>
          </a:stretch>
        </p:blipFill>
        <p:spPr>
          <a:xfrm>
            <a:off x="152400" y="2160400"/>
            <a:ext cx="8839202" cy="2571049"/>
          </a:xfrm>
          <a:prstGeom prst="rect">
            <a:avLst/>
          </a:prstGeom>
          <a:noFill/>
          <a:ln cap="flat" cmpd="sng" w="9525">
            <a:solidFill>
              <a:schemeClr val="dk2"/>
            </a:solidFill>
            <a:prstDash val="solid"/>
            <a:round/>
            <a:headEnd len="sm" w="sm" type="none"/>
            <a:tailEnd len="sm" w="sm" type="none"/>
          </a:ln>
        </p:spPr>
      </p:pic>
      <p:cxnSp>
        <p:nvCxnSpPr>
          <p:cNvPr id="709" name="Google Shape;709;p66"/>
          <p:cNvCxnSpPr>
            <a:stCxn id="707" idx="3"/>
          </p:cNvCxnSpPr>
          <p:nvPr/>
        </p:nvCxnSpPr>
        <p:spPr>
          <a:xfrm>
            <a:off x="4972050" y="866775"/>
            <a:ext cx="912600" cy="1293600"/>
          </a:xfrm>
          <a:prstGeom prst="bentConnector2">
            <a:avLst/>
          </a:prstGeom>
          <a:noFill/>
          <a:ln cap="flat" cmpd="sng" w="9525">
            <a:solidFill>
              <a:schemeClr val="dk2"/>
            </a:solidFill>
            <a:prstDash val="solid"/>
            <a:round/>
            <a:headEnd len="med" w="med" type="none"/>
            <a:tailEnd len="med" w="med" type="triangle"/>
          </a:ln>
        </p:spPr>
      </p:cxnSp>
      <p:sp>
        <p:nvSpPr>
          <p:cNvPr id="710" name="Google Shape;710;p66"/>
          <p:cNvSpPr txBox="1"/>
          <p:nvPr/>
        </p:nvSpPr>
        <p:spPr>
          <a:xfrm>
            <a:off x="544225" y="730700"/>
            <a:ext cx="8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marfil</a:t>
            </a:r>
            <a:endParaRPr>
              <a:latin typeface="Lato"/>
              <a:ea typeface="Lato"/>
              <a:cs typeface="Lato"/>
              <a:sym typeface="Lato"/>
            </a:endParaRPr>
          </a:p>
        </p:txBody>
      </p:sp>
      <p:sp>
        <p:nvSpPr>
          <p:cNvPr id="711" name="Google Shape;711;p66"/>
          <p:cNvSpPr txBox="1"/>
          <p:nvPr/>
        </p:nvSpPr>
        <p:spPr>
          <a:xfrm>
            <a:off x="643275" y="466575"/>
            <a:ext cx="8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mark</a:t>
            </a:r>
            <a:endParaRPr>
              <a:latin typeface="Lato"/>
              <a:ea typeface="Lato"/>
              <a:cs typeface="Lato"/>
              <a:sym typeface="Lato"/>
            </a:endParaRPr>
          </a:p>
        </p:txBody>
      </p:sp>
      <p:cxnSp>
        <p:nvCxnSpPr>
          <p:cNvPr id="712" name="Google Shape;712;p66"/>
          <p:cNvCxnSpPr/>
          <p:nvPr/>
        </p:nvCxnSpPr>
        <p:spPr>
          <a:xfrm>
            <a:off x="981750" y="4140400"/>
            <a:ext cx="5591700" cy="0"/>
          </a:xfrm>
          <a:prstGeom prst="straightConnector1">
            <a:avLst/>
          </a:prstGeom>
          <a:noFill/>
          <a:ln cap="flat" cmpd="sng" w="19050">
            <a:solidFill>
              <a:srgbClr val="FF0000"/>
            </a:solidFill>
            <a:prstDash val="solid"/>
            <a:round/>
            <a:headEnd len="med" w="med" type="none"/>
            <a:tailEnd len="med" w="med" type="none"/>
          </a:ln>
        </p:spPr>
      </p:cxnSp>
      <p:pic>
        <p:nvPicPr>
          <p:cNvPr id="713" name="Google Shape;713;p66"/>
          <p:cNvPicPr preferRelativeResize="0"/>
          <p:nvPr/>
        </p:nvPicPr>
        <p:blipFill>
          <a:blip r:embed="rId5">
            <a:alphaModFix/>
          </a:blip>
          <a:stretch>
            <a:fillRect/>
          </a:stretch>
        </p:blipFill>
        <p:spPr>
          <a:xfrm>
            <a:off x="1323975" y="1762125"/>
            <a:ext cx="6496050" cy="1619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2"/>
          <p:cNvSpPr txBox="1"/>
          <p:nvPr>
            <p:ph type="title"/>
          </p:nvPr>
        </p:nvSpPr>
        <p:spPr>
          <a:xfrm>
            <a:off x="727800" y="5915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 java podemos programar</a:t>
            </a:r>
            <a:endParaRPr/>
          </a:p>
          <a:p>
            <a:pPr indent="0" lvl="0" marL="0" rtl="0" algn="l">
              <a:spcBef>
                <a:spcPts val="0"/>
              </a:spcBef>
              <a:spcAft>
                <a:spcPts val="0"/>
              </a:spcAft>
              <a:buNone/>
            </a:pPr>
            <a:r>
              <a:t/>
            </a:r>
            <a:endParaRPr/>
          </a:p>
        </p:txBody>
      </p:sp>
      <p:pic>
        <p:nvPicPr>
          <p:cNvPr id="213" name="Google Shape;213;p22"/>
          <p:cNvPicPr preferRelativeResize="0"/>
          <p:nvPr/>
        </p:nvPicPr>
        <p:blipFill>
          <a:blip r:embed="rId3">
            <a:alphaModFix/>
          </a:blip>
          <a:stretch>
            <a:fillRect/>
          </a:stretch>
        </p:blipFill>
        <p:spPr>
          <a:xfrm>
            <a:off x="1933575" y="1471625"/>
            <a:ext cx="5276850" cy="3219450"/>
          </a:xfrm>
          <a:prstGeom prst="rect">
            <a:avLst/>
          </a:prstGeom>
          <a:noFill/>
          <a:ln>
            <a:noFill/>
          </a:ln>
        </p:spPr>
      </p:pic>
      <p:sp>
        <p:nvSpPr>
          <p:cNvPr id="214" name="Google Shape;214;p22"/>
          <p:cNvSpPr txBox="1"/>
          <p:nvPr/>
        </p:nvSpPr>
        <p:spPr>
          <a:xfrm>
            <a:off x="2021025" y="3521375"/>
            <a:ext cx="5838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200">
                <a:solidFill>
                  <a:schemeClr val="lt1"/>
                </a:solidFill>
                <a:latin typeface="Comfortaa"/>
                <a:ea typeface="Comfortaa"/>
                <a:cs typeface="Comfortaa"/>
                <a:sym typeface="Comfortaa"/>
              </a:rPr>
              <a:t>Programas de consola</a:t>
            </a:r>
            <a:endParaRPr b="1" sz="3200">
              <a:solidFill>
                <a:schemeClr val="lt1"/>
              </a:solidFill>
              <a:latin typeface="Comfortaa"/>
              <a:ea typeface="Comfortaa"/>
              <a:cs typeface="Comfortaa"/>
              <a:sym typeface="Comforta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p67"/>
          <p:cNvPicPr preferRelativeResize="0"/>
          <p:nvPr/>
        </p:nvPicPr>
        <p:blipFill>
          <a:blip r:embed="rId3">
            <a:alphaModFix/>
          </a:blip>
          <a:stretch>
            <a:fillRect/>
          </a:stretch>
        </p:blipFill>
        <p:spPr>
          <a:xfrm>
            <a:off x="152400" y="152400"/>
            <a:ext cx="4819650" cy="1428750"/>
          </a:xfrm>
          <a:prstGeom prst="rect">
            <a:avLst/>
          </a:prstGeom>
          <a:noFill/>
          <a:ln cap="flat" cmpd="sng" w="9525">
            <a:solidFill>
              <a:schemeClr val="dk2"/>
            </a:solidFill>
            <a:prstDash val="solid"/>
            <a:round/>
            <a:headEnd len="sm" w="sm" type="none"/>
            <a:tailEnd len="sm" w="sm" type="none"/>
          </a:ln>
        </p:spPr>
      </p:pic>
      <p:pic>
        <p:nvPicPr>
          <p:cNvPr id="719" name="Google Shape;719;p67"/>
          <p:cNvPicPr preferRelativeResize="0"/>
          <p:nvPr/>
        </p:nvPicPr>
        <p:blipFill>
          <a:blip r:embed="rId4">
            <a:alphaModFix/>
          </a:blip>
          <a:stretch>
            <a:fillRect/>
          </a:stretch>
        </p:blipFill>
        <p:spPr>
          <a:xfrm>
            <a:off x="152400" y="2160400"/>
            <a:ext cx="8839202" cy="2571049"/>
          </a:xfrm>
          <a:prstGeom prst="rect">
            <a:avLst/>
          </a:prstGeom>
          <a:noFill/>
          <a:ln cap="flat" cmpd="sng" w="9525">
            <a:solidFill>
              <a:schemeClr val="dk2"/>
            </a:solidFill>
            <a:prstDash val="solid"/>
            <a:round/>
            <a:headEnd len="sm" w="sm" type="none"/>
            <a:tailEnd len="sm" w="sm" type="none"/>
          </a:ln>
        </p:spPr>
      </p:pic>
      <p:cxnSp>
        <p:nvCxnSpPr>
          <p:cNvPr id="720" name="Google Shape;720;p67"/>
          <p:cNvCxnSpPr>
            <a:stCxn id="718" idx="3"/>
          </p:cNvCxnSpPr>
          <p:nvPr/>
        </p:nvCxnSpPr>
        <p:spPr>
          <a:xfrm>
            <a:off x="4972050" y="866775"/>
            <a:ext cx="912600" cy="1293600"/>
          </a:xfrm>
          <a:prstGeom prst="bentConnector2">
            <a:avLst/>
          </a:prstGeom>
          <a:noFill/>
          <a:ln cap="flat" cmpd="sng" w="9525">
            <a:solidFill>
              <a:schemeClr val="dk2"/>
            </a:solidFill>
            <a:prstDash val="solid"/>
            <a:round/>
            <a:headEnd len="med" w="med" type="none"/>
            <a:tailEnd len="med" w="med" type="triangle"/>
          </a:ln>
        </p:spPr>
      </p:cxnSp>
      <p:sp>
        <p:nvSpPr>
          <p:cNvPr id="721" name="Google Shape;721;p67"/>
          <p:cNvSpPr txBox="1"/>
          <p:nvPr/>
        </p:nvSpPr>
        <p:spPr>
          <a:xfrm>
            <a:off x="544225" y="730700"/>
            <a:ext cx="8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admin</a:t>
            </a:r>
            <a:endParaRPr>
              <a:latin typeface="Lato"/>
              <a:ea typeface="Lato"/>
              <a:cs typeface="Lato"/>
              <a:sym typeface="Lato"/>
            </a:endParaRPr>
          </a:p>
        </p:txBody>
      </p:sp>
      <p:sp>
        <p:nvSpPr>
          <p:cNvPr id="722" name="Google Shape;722;p67"/>
          <p:cNvSpPr txBox="1"/>
          <p:nvPr/>
        </p:nvSpPr>
        <p:spPr>
          <a:xfrm>
            <a:off x="643275" y="466575"/>
            <a:ext cx="8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mark</a:t>
            </a:r>
            <a:endParaRPr>
              <a:latin typeface="Lato"/>
              <a:ea typeface="Lato"/>
              <a:cs typeface="Lato"/>
              <a:sym typeface="Lato"/>
            </a:endParaRPr>
          </a:p>
        </p:txBody>
      </p:sp>
      <p:cxnSp>
        <p:nvCxnSpPr>
          <p:cNvPr id="723" name="Google Shape;723;p67"/>
          <p:cNvCxnSpPr/>
          <p:nvPr/>
        </p:nvCxnSpPr>
        <p:spPr>
          <a:xfrm>
            <a:off x="1024425" y="3830925"/>
            <a:ext cx="5591700" cy="0"/>
          </a:xfrm>
          <a:prstGeom prst="straightConnector1">
            <a:avLst/>
          </a:prstGeom>
          <a:noFill/>
          <a:ln cap="flat" cmpd="sng" w="19050">
            <a:solidFill>
              <a:srgbClr val="FF0000"/>
            </a:solidFill>
            <a:prstDash val="solid"/>
            <a:round/>
            <a:headEnd len="med" w="med" type="none"/>
            <a:tailEnd len="med" w="med" type="none"/>
          </a:ln>
        </p:spPr>
      </p:cxnSp>
      <p:pic>
        <p:nvPicPr>
          <p:cNvPr id="724" name="Google Shape;724;p67"/>
          <p:cNvPicPr preferRelativeResize="0"/>
          <p:nvPr/>
        </p:nvPicPr>
        <p:blipFill>
          <a:blip r:embed="rId5">
            <a:alphaModFix/>
          </a:blip>
          <a:stretch>
            <a:fillRect/>
          </a:stretch>
        </p:blipFill>
        <p:spPr>
          <a:xfrm>
            <a:off x="2238375" y="1500463"/>
            <a:ext cx="4667250" cy="1438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0"/>
                                        <p:tgtEl>
                                          <p:spTgt spid="7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1000"/>
                                        <p:tgtEl>
                                          <p:spTgt spid="7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1000"/>
                                        <p:tgtEl>
                                          <p:spTgt spid="7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1000"/>
                                        <p:tgtEl>
                                          <p:spTgt spid="7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1000"/>
                                        <p:tgtEl>
                                          <p:spTgt spid="7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000"/>
                                        <p:tgtEl>
                                          <p:spTgt spid="7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68"/>
          <p:cNvSpPr txBox="1"/>
          <p:nvPr>
            <p:ph type="title"/>
          </p:nvPr>
        </p:nvSpPr>
        <p:spPr>
          <a:xfrm>
            <a:off x="729450" y="2056375"/>
            <a:ext cx="6042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Manejo de estados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Las sesiones en una app web</a:t>
            </a:r>
            <a:endParaRPr/>
          </a:p>
        </p:txBody>
      </p:sp>
      <p:pic>
        <p:nvPicPr>
          <p:cNvPr id="735" name="Google Shape;735;p69"/>
          <p:cNvPicPr preferRelativeResize="0"/>
          <p:nvPr/>
        </p:nvPicPr>
        <p:blipFill>
          <a:blip r:embed="rId3">
            <a:alphaModFix/>
          </a:blip>
          <a:stretch>
            <a:fillRect/>
          </a:stretch>
        </p:blipFill>
        <p:spPr>
          <a:xfrm>
            <a:off x="5399550" y="1999987"/>
            <a:ext cx="3526399" cy="2115825"/>
          </a:xfrm>
          <a:prstGeom prst="rect">
            <a:avLst/>
          </a:prstGeom>
          <a:noFill/>
          <a:ln>
            <a:noFill/>
          </a:ln>
        </p:spPr>
      </p:pic>
      <p:sp>
        <p:nvSpPr>
          <p:cNvPr id="736" name="Google Shape;736;p69"/>
          <p:cNvSpPr txBox="1"/>
          <p:nvPr/>
        </p:nvSpPr>
        <p:spPr>
          <a:xfrm>
            <a:off x="729450" y="2179200"/>
            <a:ext cx="467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latin typeface="Comfortaa"/>
                <a:ea typeface="Comfortaa"/>
                <a:cs typeface="Comfortaa"/>
                <a:sym typeface="Comfortaa"/>
              </a:rPr>
              <a:t>Una sesión no es </a:t>
            </a:r>
            <a:r>
              <a:rPr b="1" lang="es" sz="1300">
                <a:latin typeface="Comfortaa"/>
                <a:ea typeface="Comfortaa"/>
                <a:cs typeface="Comfortaa"/>
                <a:sym typeface="Comfortaa"/>
              </a:rPr>
              <a:t>más</a:t>
            </a:r>
            <a:r>
              <a:rPr b="1" lang="es" sz="1300">
                <a:latin typeface="Comfortaa"/>
                <a:ea typeface="Comfortaa"/>
                <a:cs typeface="Comfortaa"/>
                <a:sym typeface="Comfortaa"/>
              </a:rPr>
              <a:t> que un intervalo de tiempo. </a:t>
            </a:r>
            <a:endParaRPr b="1" sz="1300">
              <a:latin typeface="Comfortaa"/>
              <a:ea typeface="Comfortaa"/>
              <a:cs typeface="Comfortaa"/>
              <a:sym typeface="Comfortaa"/>
            </a:endParaRPr>
          </a:p>
        </p:txBody>
      </p:sp>
      <p:sp>
        <p:nvSpPr>
          <p:cNvPr id="737" name="Google Shape;737;p69"/>
          <p:cNvSpPr txBox="1"/>
          <p:nvPr/>
        </p:nvSpPr>
        <p:spPr>
          <a:xfrm>
            <a:off x="729450" y="2571750"/>
            <a:ext cx="4670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latin typeface="Comfortaa"/>
                <a:ea typeface="Comfortaa"/>
                <a:cs typeface="Comfortaa"/>
                <a:sym typeface="Comfortaa"/>
              </a:rPr>
              <a:t>Gracias a ellas podemos mantener los datos de un usuario en el tiempo, ya que HTTP es un protocolo sin estado.</a:t>
            </a:r>
            <a:endParaRPr b="1" sz="1300">
              <a:latin typeface="Comfortaa"/>
              <a:ea typeface="Comfortaa"/>
              <a:cs typeface="Comfortaa"/>
              <a:sym typeface="Comfortaa"/>
            </a:endParaRPr>
          </a:p>
        </p:txBody>
      </p:sp>
      <p:sp>
        <p:nvSpPr>
          <p:cNvPr id="738" name="Google Shape;738;p69"/>
          <p:cNvSpPr txBox="1"/>
          <p:nvPr/>
        </p:nvSpPr>
        <p:spPr>
          <a:xfrm>
            <a:off x="729450" y="3428450"/>
            <a:ext cx="4670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latin typeface="Comfortaa"/>
                <a:ea typeface="Comfortaa"/>
                <a:cs typeface="Comfortaa"/>
                <a:sym typeface="Comfortaa"/>
              </a:rPr>
              <a:t>Para solventar este problema, </a:t>
            </a:r>
            <a:r>
              <a:rPr b="1" lang="es" sz="1300">
                <a:latin typeface="Comfortaa"/>
                <a:ea typeface="Comfortaa"/>
                <a:cs typeface="Comfortaa"/>
                <a:sym typeface="Comfortaa"/>
              </a:rPr>
              <a:t>existen</a:t>
            </a:r>
            <a:r>
              <a:rPr b="1" lang="es" sz="1300">
                <a:latin typeface="Comfortaa"/>
                <a:ea typeface="Comfortaa"/>
                <a:cs typeface="Comfortaa"/>
                <a:sym typeface="Comfortaa"/>
              </a:rPr>
              <a:t> varios mecanismos para mantener el estado.</a:t>
            </a:r>
            <a:endParaRPr b="1" sz="1300">
              <a:latin typeface="Comfortaa"/>
              <a:ea typeface="Comfortaa"/>
              <a:cs typeface="Comfortaa"/>
              <a:sym typeface="Comfortaa"/>
            </a:endParaRPr>
          </a:p>
        </p:txBody>
      </p:sp>
      <p:sp>
        <p:nvSpPr>
          <p:cNvPr id="739" name="Google Shape;739;p69"/>
          <p:cNvSpPr/>
          <p:nvPr/>
        </p:nvSpPr>
        <p:spPr>
          <a:xfrm>
            <a:off x="811025" y="4183100"/>
            <a:ext cx="1600800" cy="5352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lt1"/>
                </a:solidFill>
              </a:rPr>
              <a:t>Cookies</a:t>
            </a:r>
            <a:endParaRPr b="1" sz="1800">
              <a:solidFill>
                <a:schemeClr val="lt1"/>
              </a:solidFill>
            </a:endParaRPr>
          </a:p>
        </p:txBody>
      </p:sp>
      <p:sp>
        <p:nvSpPr>
          <p:cNvPr id="740" name="Google Shape;740;p69"/>
          <p:cNvSpPr/>
          <p:nvPr/>
        </p:nvSpPr>
        <p:spPr>
          <a:xfrm>
            <a:off x="2681475" y="4183100"/>
            <a:ext cx="1600800" cy="5352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lt1"/>
                </a:solidFill>
              </a:rPr>
              <a:t>Sessions</a:t>
            </a:r>
            <a:endParaRPr b="1" sz="18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70"/>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Cookies</a:t>
            </a:r>
            <a:endParaRPr b="1" sz="1900">
              <a:latin typeface="Lato"/>
              <a:ea typeface="Lato"/>
              <a:cs typeface="Lato"/>
              <a:sym typeface="Lato"/>
            </a:endParaRPr>
          </a:p>
        </p:txBody>
      </p:sp>
      <p:sp>
        <p:nvSpPr>
          <p:cNvPr id="746" name="Google Shape;746;p70"/>
          <p:cNvSpPr/>
          <p:nvPr/>
        </p:nvSpPr>
        <p:spPr>
          <a:xfrm>
            <a:off x="1539350" y="2168400"/>
            <a:ext cx="1737300" cy="17241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0"/>
          <p:cNvSpPr/>
          <p:nvPr/>
        </p:nvSpPr>
        <p:spPr>
          <a:xfrm>
            <a:off x="1919000" y="2679625"/>
            <a:ext cx="978000" cy="9141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0"/>
          <p:cNvSpPr txBox="1"/>
          <p:nvPr/>
        </p:nvSpPr>
        <p:spPr>
          <a:xfrm>
            <a:off x="1875200" y="2279425"/>
            <a:ext cx="106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Navegador</a:t>
            </a:r>
            <a:endParaRPr>
              <a:latin typeface="Lato"/>
              <a:ea typeface="Lato"/>
              <a:cs typeface="Lato"/>
              <a:sym typeface="Lato"/>
            </a:endParaRPr>
          </a:p>
        </p:txBody>
      </p:sp>
      <p:sp>
        <p:nvSpPr>
          <p:cNvPr id="749" name="Google Shape;749;p70"/>
          <p:cNvSpPr/>
          <p:nvPr/>
        </p:nvSpPr>
        <p:spPr>
          <a:xfrm>
            <a:off x="2162350" y="2978725"/>
            <a:ext cx="236700" cy="2961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0"/>
          <p:cNvSpPr/>
          <p:nvPr/>
        </p:nvSpPr>
        <p:spPr>
          <a:xfrm>
            <a:off x="2399050" y="2978725"/>
            <a:ext cx="2367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0"/>
          <p:cNvSpPr txBox="1"/>
          <p:nvPr/>
        </p:nvSpPr>
        <p:spPr>
          <a:xfrm>
            <a:off x="2040350" y="3193525"/>
            <a:ext cx="73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cookie</a:t>
            </a:r>
            <a:endParaRPr>
              <a:latin typeface="Lato"/>
              <a:ea typeface="Lato"/>
              <a:cs typeface="Lato"/>
              <a:sym typeface="Lato"/>
            </a:endParaRPr>
          </a:p>
        </p:txBody>
      </p:sp>
      <p:sp>
        <p:nvSpPr>
          <p:cNvPr id="752" name="Google Shape;752;p70"/>
          <p:cNvSpPr/>
          <p:nvPr/>
        </p:nvSpPr>
        <p:spPr>
          <a:xfrm>
            <a:off x="5676350" y="1972225"/>
            <a:ext cx="1780200" cy="11832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Servlet CreaCookie</a:t>
            </a:r>
            <a:endParaRPr>
              <a:solidFill>
                <a:schemeClr val="lt1"/>
              </a:solidFill>
            </a:endParaRPr>
          </a:p>
        </p:txBody>
      </p:sp>
      <p:sp>
        <p:nvSpPr>
          <p:cNvPr id="753" name="Google Shape;753;p70"/>
          <p:cNvSpPr/>
          <p:nvPr/>
        </p:nvSpPr>
        <p:spPr>
          <a:xfrm>
            <a:off x="4265600" y="2020700"/>
            <a:ext cx="421800" cy="400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0"/>
          <p:cNvSpPr txBox="1"/>
          <p:nvPr/>
        </p:nvSpPr>
        <p:spPr>
          <a:xfrm>
            <a:off x="4062050" y="1740025"/>
            <a:ext cx="82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petición</a:t>
            </a:r>
            <a:endParaRPr>
              <a:latin typeface="Lato"/>
              <a:ea typeface="Lato"/>
              <a:cs typeface="Lato"/>
              <a:sym typeface="Lato"/>
            </a:endParaRPr>
          </a:p>
        </p:txBody>
      </p:sp>
      <p:sp>
        <p:nvSpPr>
          <p:cNvPr id="755" name="Google Shape;755;p70"/>
          <p:cNvSpPr/>
          <p:nvPr/>
        </p:nvSpPr>
        <p:spPr>
          <a:xfrm>
            <a:off x="4361100" y="3274388"/>
            <a:ext cx="421800" cy="400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0"/>
          <p:cNvSpPr txBox="1"/>
          <p:nvPr/>
        </p:nvSpPr>
        <p:spPr>
          <a:xfrm>
            <a:off x="4083000" y="2935900"/>
            <a:ext cx="97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respuesta</a:t>
            </a:r>
            <a:endParaRPr>
              <a:latin typeface="Lato"/>
              <a:ea typeface="Lato"/>
              <a:cs typeface="Lato"/>
              <a:sym typeface="Lato"/>
            </a:endParaRPr>
          </a:p>
        </p:txBody>
      </p:sp>
      <p:sp>
        <p:nvSpPr>
          <p:cNvPr id="757" name="Google Shape;757;p70"/>
          <p:cNvSpPr txBox="1"/>
          <p:nvPr/>
        </p:nvSpPr>
        <p:spPr>
          <a:xfrm>
            <a:off x="444050" y="3078700"/>
            <a:ext cx="6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clave</a:t>
            </a:r>
            <a:endParaRPr>
              <a:latin typeface="Lato"/>
              <a:ea typeface="Lato"/>
              <a:cs typeface="Lato"/>
              <a:sym typeface="Lato"/>
            </a:endParaRPr>
          </a:p>
        </p:txBody>
      </p:sp>
      <p:sp>
        <p:nvSpPr>
          <p:cNvPr id="758" name="Google Shape;758;p70"/>
          <p:cNvSpPr txBox="1"/>
          <p:nvPr/>
        </p:nvSpPr>
        <p:spPr>
          <a:xfrm>
            <a:off x="444050" y="3689375"/>
            <a:ext cx="6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valor</a:t>
            </a:r>
            <a:endParaRPr>
              <a:latin typeface="Lato"/>
              <a:ea typeface="Lato"/>
              <a:cs typeface="Lato"/>
              <a:sym typeface="Lato"/>
            </a:endParaRPr>
          </a:p>
        </p:txBody>
      </p:sp>
      <p:cxnSp>
        <p:nvCxnSpPr>
          <p:cNvPr id="759" name="Google Shape;759;p70"/>
          <p:cNvCxnSpPr/>
          <p:nvPr/>
        </p:nvCxnSpPr>
        <p:spPr>
          <a:xfrm flipH="1" rot="10800000">
            <a:off x="1073150" y="3115600"/>
            <a:ext cx="1154400" cy="163200"/>
          </a:xfrm>
          <a:prstGeom prst="straightConnector1">
            <a:avLst/>
          </a:prstGeom>
          <a:noFill/>
          <a:ln cap="flat" cmpd="sng" w="9525">
            <a:solidFill>
              <a:schemeClr val="dk2"/>
            </a:solidFill>
            <a:prstDash val="solid"/>
            <a:round/>
            <a:headEnd len="med" w="med" type="none"/>
            <a:tailEnd len="med" w="med" type="triangle"/>
          </a:ln>
        </p:spPr>
      </p:cxnSp>
      <p:cxnSp>
        <p:nvCxnSpPr>
          <p:cNvPr id="760" name="Google Shape;760;p70"/>
          <p:cNvCxnSpPr>
            <a:endCxn id="751" idx="0"/>
          </p:cNvCxnSpPr>
          <p:nvPr/>
        </p:nvCxnSpPr>
        <p:spPr>
          <a:xfrm flipH="1" rot="10800000">
            <a:off x="1073000" y="3193525"/>
            <a:ext cx="1335000" cy="696000"/>
          </a:xfrm>
          <a:prstGeom prst="straightConnector1">
            <a:avLst/>
          </a:prstGeom>
          <a:noFill/>
          <a:ln cap="flat" cmpd="sng" w="9525">
            <a:solidFill>
              <a:schemeClr val="dk2"/>
            </a:solidFill>
            <a:prstDash val="solid"/>
            <a:round/>
            <a:headEnd len="med" w="med" type="none"/>
            <a:tailEnd len="med" w="med" type="triangle"/>
          </a:ln>
        </p:spPr>
      </p:cxnSp>
      <p:sp>
        <p:nvSpPr>
          <p:cNvPr id="761" name="Google Shape;761;p70"/>
          <p:cNvSpPr/>
          <p:nvPr/>
        </p:nvSpPr>
        <p:spPr>
          <a:xfrm>
            <a:off x="5676350" y="3930400"/>
            <a:ext cx="1737300" cy="1014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ServletLeeCookie</a:t>
            </a:r>
            <a:endParaRPr>
              <a:solidFill>
                <a:schemeClr val="lt1"/>
              </a:solidFill>
            </a:endParaRPr>
          </a:p>
        </p:txBody>
      </p:sp>
      <p:cxnSp>
        <p:nvCxnSpPr>
          <p:cNvPr id="762" name="Google Shape;762;p70"/>
          <p:cNvCxnSpPr>
            <a:stCxn id="746" idx="4"/>
            <a:endCxn id="761" idx="2"/>
          </p:cNvCxnSpPr>
          <p:nvPr/>
        </p:nvCxnSpPr>
        <p:spPr>
          <a:xfrm>
            <a:off x="2408000" y="3892500"/>
            <a:ext cx="3268500" cy="545100"/>
          </a:xfrm>
          <a:prstGeom prst="straightConnector1">
            <a:avLst/>
          </a:prstGeom>
          <a:noFill/>
          <a:ln cap="flat" cmpd="sng" w="9525">
            <a:solidFill>
              <a:schemeClr val="dk2"/>
            </a:solidFill>
            <a:prstDash val="solid"/>
            <a:round/>
            <a:headEnd len="med" w="med" type="none"/>
            <a:tailEnd len="med" w="med" type="triangle"/>
          </a:ln>
        </p:spPr>
      </p:cxnSp>
      <p:sp>
        <p:nvSpPr>
          <p:cNvPr id="763" name="Google Shape;763;p70"/>
          <p:cNvSpPr/>
          <p:nvPr/>
        </p:nvSpPr>
        <p:spPr>
          <a:xfrm>
            <a:off x="3831350" y="4189600"/>
            <a:ext cx="421800" cy="400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0"/>
          <p:cNvSpPr/>
          <p:nvPr/>
        </p:nvSpPr>
        <p:spPr>
          <a:xfrm>
            <a:off x="3924075" y="4308100"/>
            <a:ext cx="150000" cy="163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0"/>
          <p:cNvSpPr/>
          <p:nvPr/>
        </p:nvSpPr>
        <p:spPr>
          <a:xfrm>
            <a:off x="4074075" y="4308100"/>
            <a:ext cx="150000" cy="16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6" name="Google Shape;766;p70"/>
          <p:cNvCxnSpPr>
            <a:stCxn id="746" idx="7"/>
            <a:endCxn id="752" idx="2"/>
          </p:cNvCxnSpPr>
          <p:nvPr/>
        </p:nvCxnSpPr>
        <p:spPr>
          <a:xfrm>
            <a:off x="3022228" y="2420889"/>
            <a:ext cx="2654100" cy="142800"/>
          </a:xfrm>
          <a:prstGeom prst="straightConnector1">
            <a:avLst/>
          </a:prstGeom>
          <a:noFill/>
          <a:ln cap="flat" cmpd="sng" w="9525">
            <a:solidFill>
              <a:schemeClr val="dk2"/>
            </a:solidFill>
            <a:prstDash val="solid"/>
            <a:round/>
            <a:headEnd len="med" w="med" type="none"/>
            <a:tailEnd len="med" w="med" type="triangle"/>
          </a:ln>
        </p:spPr>
      </p:cxnSp>
      <p:cxnSp>
        <p:nvCxnSpPr>
          <p:cNvPr id="767" name="Google Shape;767;p70"/>
          <p:cNvCxnSpPr>
            <a:stCxn id="752" idx="4"/>
            <a:endCxn id="746" idx="6"/>
          </p:cNvCxnSpPr>
          <p:nvPr/>
        </p:nvCxnSpPr>
        <p:spPr>
          <a:xfrm rot="10800000">
            <a:off x="3276650" y="3030325"/>
            <a:ext cx="3289800" cy="125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000"/>
                                        <p:tgtEl>
                                          <p:spTgt spid="7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1000"/>
                                        <p:tgtEl>
                                          <p:spTgt spid="7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1000"/>
                                        <p:tgtEl>
                                          <p:spTgt spid="7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1000"/>
                                        <p:tgtEl>
                                          <p:spTgt spid="7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1000"/>
                                        <p:tgtEl>
                                          <p:spTgt spid="7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pic>
        <p:nvPicPr>
          <p:cNvPr id="772" name="Google Shape;772;p71"/>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773" name="Google Shape;773;p71"/>
          <p:cNvSpPr txBox="1"/>
          <p:nvPr/>
        </p:nvSpPr>
        <p:spPr>
          <a:xfrm>
            <a:off x="816863" y="332638"/>
            <a:ext cx="7273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crear una cookie en un servlet con duración de 1 minuto y luego leer la cookie en otro servlet.</a:t>
            </a:r>
            <a:endParaRPr b="1" sz="1300">
              <a:solidFill>
                <a:schemeClr val="lt1"/>
              </a:solidFill>
              <a:latin typeface="Comfortaa"/>
              <a:ea typeface="Comfortaa"/>
              <a:cs typeface="Comfortaa"/>
              <a:sym typeface="Comforta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pic>
        <p:nvPicPr>
          <p:cNvPr id="778" name="Google Shape;778;p72"/>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779" name="Google Shape;779;p72"/>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2"/>
          <p:cNvSpPr txBox="1"/>
          <p:nvPr/>
        </p:nvSpPr>
        <p:spPr>
          <a:xfrm>
            <a:off x="5158175" y="330350"/>
            <a:ext cx="2564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creado una cookie y la has </a:t>
            </a:r>
            <a:r>
              <a:rPr b="1" lang="es" sz="1300">
                <a:solidFill>
                  <a:schemeClr val="lt1"/>
                </a:solidFill>
                <a:latin typeface="Comfortaa"/>
                <a:ea typeface="Comfortaa"/>
                <a:cs typeface="Comfortaa"/>
                <a:sym typeface="Comfortaa"/>
              </a:rPr>
              <a:t>leído</a:t>
            </a:r>
            <a:r>
              <a:rPr b="1" lang="es" sz="1300">
                <a:solidFill>
                  <a:schemeClr val="lt1"/>
                </a:solidFill>
                <a:latin typeface="Comfortaa"/>
                <a:ea typeface="Comfortaa"/>
                <a:cs typeface="Comfortaa"/>
                <a:sym typeface="Comfortaa"/>
              </a:rPr>
              <a:t> desde otro servlet en 60 segundos.</a:t>
            </a:r>
            <a:endParaRPr b="1" sz="1300">
              <a:solidFill>
                <a:schemeClr val="lt1"/>
              </a:solidFill>
              <a:latin typeface="Comfortaa"/>
              <a:ea typeface="Comfortaa"/>
              <a:cs typeface="Comfortaa"/>
              <a:sym typeface="Comforta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id="785" name="Google Shape;785;p73"/>
          <p:cNvPicPr preferRelativeResize="0"/>
          <p:nvPr/>
        </p:nvPicPr>
        <p:blipFill>
          <a:blip r:embed="rId3">
            <a:alphaModFix/>
          </a:blip>
          <a:stretch>
            <a:fillRect/>
          </a:stretch>
        </p:blipFill>
        <p:spPr>
          <a:xfrm>
            <a:off x="76200" y="152400"/>
            <a:ext cx="8991599" cy="1937159"/>
          </a:xfrm>
          <a:prstGeom prst="rect">
            <a:avLst/>
          </a:prstGeom>
          <a:noFill/>
          <a:ln>
            <a:noFill/>
          </a:ln>
        </p:spPr>
      </p:pic>
      <p:pic>
        <p:nvPicPr>
          <p:cNvPr id="786" name="Google Shape;786;p73"/>
          <p:cNvPicPr preferRelativeResize="0"/>
          <p:nvPr/>
        </p:nvPicPr>
        <p:blipFill>
          <a:blip r:embed="rId4">
            <a:alphaModFix/>
          </a:blip>
          <a:stretch>
            <a:fillRect/>
          </a:stretch>
        </p:blipFill>
        <p:spPr>
          <a:xfrm>
            <a:off x="1804975" y="2379878"/>
            <a:ext cx="5534025" cy="2257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1000"/>
                                        <p:tgtEl>
                                          <p:spTgt spid="7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74"/>
          <p:cNvPicPr preferRelativeResize="0"/>
          <p:nvPr/>
        </p:nvPicPr>
        <p:blipFill>
          <a:blip r:embed="rId3">
            <a:alphaModFix/>
          </a:blip>
          <a:stretch>
            <a:fillRect/>
          </a:stretch>
        </p:blipFill>
        <p:spPr>
          <a:xfrm>
            <a:off x="638175" y="323125"/>
            <a:ext cx="7867650" cy="2171700"/>
          </a:xfrm>
          <a:prstGeom prst="rect">
            <a:avLst/>
          </a:prstGeom>
          <a:noFill/>
          <a:ln>
            <a:noFill/>
          </a:ln>
        </p:spPr>
      </p:pic>
      <p:pic>
        <p:nvPicPr>
          <p:cNvPr id="792" name="Google Shape;792;p74"/>
          <p:cNvPicPr preferRelativeResize="0"/>
          <p:nvPr/>
        </p:nvPicPr>
        <p:blipFill>
          <a:blip r:embed="rId4">
            <a:alphaModFix/>
          </a:blip>
          <a:stretch>
            <a:fillRect/>
          </a:stretch>
        </p:blipFill>
        <p:spPr>
          <a:xfrm>
            <a:off x="205750" y="3148775"/>
            <a:ext cx="8839200" cy="17495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000"/>
                                        <p:tgtEl>
                                          <p:spTgt spid="7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id="797" name="Google Shape;797;p75"/>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pic>
        <p:nvPicPr>
          <p:cNvPr id="802" name="Google Shape;802;p76"/>
          <p:cNvPicPr preferRelativeResize="0"/>
          <p:nvPr/>
        </p:nvPicPr>
        <p:blipFill>
          <a:blip r:embed="rId3">
            <a:alphaModFix/>
          </a:blip>
          <a:stretch>
            <a:fillRect/>
          </a:stretch>
        </p:blipFill>
        <p:spPr>
          <a:xfrm>
            <a:off x="152400" y="243400"/>
            <a:ext cx="8839200" cy="46566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727800" y="5915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 java podemos programar</a:t>
            </a:r>
            <a:endParaRPr/>
          </a:p>
          <a:p>
            <a:pPr indent="0" lvl="0" marL="0" rtl="0" algn="l">
              <a:spcBef>
                <a:spcPts val="0"/>
              </a:spcBef>
              <a:spcAft>
                <a:spcPts val="0"/>
              </a:spcAft>
              <a:buNone/>
            </a:pPr>
            <a:r>
              <a:t/>
            </a:r>
            <a:endParaRPr/>
          </a:p>
        </p:txBody>
      </p:sp>
      <p:pic>
        <p:nvPicPr>
          <p:cNvPr id="220" name="Google Shape;220;p23"/>
          <p:cNvPicPr preferRelativeResize="0"/>
          <p:nvPr/>
        </p:nvPicPr>
        <p:blipFill>
          <a:blip r:embed="rId3">
            <a:alphaModFix/>
          </a:blip>
          <a:stretch>
            <a:fillRect/>
          </a:stretch>
        </p:blipFill>
        <p:spPr>
          <a:xfrm>
            <a:off x="1605613" y="1549100"/>
            <a:ext cx="5932775" cy="3166650"/>
          </a:xfrm>
          <a:prstGeom prst="rect">
            <a:avLst/>
          </a:prstGeom>
          <a:noFill/>
          <a:ln>
            <a:noFill/>
          </a:ln>
        </p:spPr>
      </p:pic>
      <p:sp>
        <p:nvSpPr>
          <p:cNvPr id="221" name="Google Shape;221;p23"/>
          <p:cNvSpPr txBox="1"/>
          <p:nvPr/>
        </p:nvSpPr>
        <p:spPr>
          <a:xfrm>
            <a:off x="4298700" y="3093075"/>
            <a:ext cx="2662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400">
                <a:latin typeface="Comfortaa"/>
                <a:ea typeface="Comfortaa"/>
                <a:cs typeface="Comfortaa"/>
                <a:sym typeface="Comfortaa"/>
              </a:rPr>
              <a:t>Programas de interfaz gráfica</a:t>
            </a:r>
            <a:endParaRPr b="1" sz="2400">
              <a:latin typeface="Comfortaa"/>
              <a:ea typeface="Comfortaa"/>
              <a:cs typeface="Comfortaa"/>
              <a:sym typeface="Comforta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7"/>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Es tiempo de programar un login de verdad con cookies.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78"/>
          <p:cNvSpPr/>
          <p:nvPr/>
        </p:nvSpPr>
        <p:spPr>
          <a:xfrm>
            <a:off x="5061550" y="223950"/>
            <a:ext cx="2625000" cy="17499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8"/>
          <p:cNvSpPr/>
          <p:nvPr/>
        </p:nvSpPr>
        <p:spPr>
          <a:xfrm>
            <a:off x="6011300" y="533375"/>
            <a:ext cx="1494000" cy="25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8"/>
          <p:cNvSpPr/>
          <p:nvPr/>
        </p:nvSpPr>
        <p:spPr>
          <a:xfrm>
            <a:off x="6011300" y="1101950"/>
            <a:ext cx="1494000" cy="25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8"/>
          <p:cNvSpPr txBox="1"/>
          <p:nvPr/>
        </p:nvSpPr>
        <p:spPr>
          <a:xfrm>
            <a:off x="5146925" y="461375"/>
            <a:ext cx="7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name</a:t>
            </a:r>
            <a:endParaRPr>
              <a:solidFill>
                <a:schemeClr val="lt1"/>
              </a:solidFill>
              <a:latin typeface="Lato"/>
              <a:ea typeface="Lato"/>
              <a:cs typeface="Lato"/>
              <a:sym typeface="Lato"/>
            </a:endParaRPr>
          </a:p>
        </p:txBody>
      </p:sp>
      <p:sp>
        <p:nvSpPr>
          <p:cNvPr id="816" name="Google Shape;816;p78"/>
          <p:cNvSpPr txBox="1"/>
          <p:nvPr/>
        </p:nvSpPr>
        <p:spPr>
          <a:xfrm>
            <a:off x="5146925" y="1029950"/>
            <a:ext cx="7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pass</a:t>
            </a:r>
            <a:endParaRPr>
              <a:solidFill>
                <a:schemeClr val="lt1"/>
              </a:solidFill>
              <a:latin typeface="Lato"/>
              <a:ea typeface="Lato"/>
              <a:cs typeface="Lato"/>
              <a:sym typeface="Lato"/>
            </a:endParaRPr>
          </a:p>
        </p:txBody>
      </p:sp>
      <p:sp>
        <p:nvSpPr>
          <p:cNvPr id="817" name="Google Shape;817;p78"/>
          <p:cNvSpPr/>
          <p:nvPr/>
        </p:nvSpPr>
        <p:spPr>
          <a:xfrm>
            <a:off x="5691150" y="1525825"/>
            <a:ext cx="1440600" cy="2562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LOGIN</a:t>
            </a:r>
            <a:endParaRPr>
              <a:solidFill>
                <a:schemeClr val="lt1"/>
              </a:solidFill>
            </a:endParaRPr>
          </a:p>
        </p:txBody>
      </p:sp>
      <p:sp>
        <p:nvSpPr>
          <p:cNvPr id="818" name="Google Shape;818;p78"/>
          <p:cNvSpPr/>
          <p:nvPr/>
        </p:nvSpPr>
        <p:spPr>
          <a:xfrm>
            <a:off x="5440300" y="2886275"/>
            <a:ext cx="1867500" cy="1248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login servlet</a:t>
            </a:r>
            <a:endParaRPr b="1">
              <a:solidFill>
                <a:schemeClr val="lt1"/>
              </a:solidFill>
            </a:endParaRPr>
          </a:p>
        </p:txBody>
      </p:sp>
      <p:cxnSp>
        <p:nvCxnSpPr>
          <p:cNvPr id="819" name="Google Shape;819;p78"/>
          <p:cNvCxnSpPr>
            <a:stCxn id="812" idx="2"/>
            <a:endCxn id="818" idx="0"/>
          </p:cNvCxnSpPr>
          <p:nvPr/>
        </p:nvCxnSpPr>
        <p:spPr>
          <a:xfrm>
            <a:off x="6374050" y="1973850"/>
            <a:ext cx="0" cy="912300"/>
          </a:xfrm>
          <a:prstGeom prst="straightConnector1">
            <a:avLst/>
          </a:prstGeom>
          <a:noFill/>
          <a:ln cap="flat" cmpd="sng" w="38100">
            <a:solidFill>
              <a:srgbClr val="FF0000"/>
            </a:solidFill>
            <a:prstDash val="solid"/>
            <a:round/>
            <a:headEnd len="med" w="med" type="none"/>
            <a:tailEnd len="med" w="med" type="triangle"/>
          </a:ln>
        </p:spPr>
      </p:cxnSp>
      <p:pic>
        <p:nvPicPr>
          <p:cNvPr id="820" name="Google Shape;820;p78"/>
          <p:cNvPicPr preferRelativeResize="0"/>
          <p:nvPr/>
        </p:nvPicPr>
        <p:blipFill>
          <a:blip r:embed="rId3">
            <a:alphaModFix/>
          </a:blip>
          <a:stretch>
            <a:fillRect/>
          </a:stretch>
        </p:blipFill>
        <p:spPr>
          <a:xfrm>
            <a:off x="1494650" y="223950"/>
            <a:ext cx="2168837" cy="2320301"/>
          </a:xfrm>
          <a:prstGeom prst="rect">
            <a:avLst/>
          </a:prstGeom>
          <a:noFill/>
          <a:ln>
            <a:noFill/>
          </a:ln>
        </p:spPr>
      </p:pic>
      <p:sp>
        <p:nvSpPr>
          <p:cNvPr id="821" name="Google Shape;821;p78"/>
          <p:cNvSpPr/>
          <p:nvPr/>
        </p:nvSpPr>
        <p:spPr>
          <a:xfrm>
            <a:off x="1860250" y="461375"/>
            <a:ext cx="800400" cy="755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login</a:t>
            </a:r>
            <a:endParaRPr/>
          </a:p>
        </p:txBody>
      </p:sp>
      <p:cxnSp>
        <p:nvCxnSpPr>
          <p:cNvPr id="822" name="Google Shape;822;p78"/>
          <p:cNvCxnSpPr>
            <a:stCxn id="821" idx="6"/>
            <a:endCxn id="812" idx="1"/>
          </p:cNvCxnSpPr>
          <p:nvPr/>
        </p:nvCxnSpPr>
        <p:spPr>
          <a:xfrm>
            <a:off x="2660650" y="838925"/>
            <a:ext cx="2400900" cy="260100"/>
          </a:xfrm>
          <a:prstGeom prst="straightConnector1">
            <a:avLst/>
          </a:prstGeom>
          <a:noFill/>
          <a:ln cap="flat" cmpd="sng" w="38100">
            <a:solidFill>
              <a:srgbClr val="FF0000"/>
            </a:solidFill>
            <a:prstDash val="solid"/>
            <a:round/>
            <a:headEnd len="med" w="med" type="none"/>
            <a:tailEnd len="med" w="med" type="triangle"/>
          </a:ln>
        </p:spPr>
      </p:cxnSp>
      <p:cxnSp>
        <p:nvCxnSpPr>
          <p:cNvPr id="823" name="Google Shape;823;p78"/>
          <p:cNvCxnSpPr>
            <a:stCxn id="818" idx="2"/>
            <a:endCxn id="821" idx="5"/>
          </p:cNvCxnSpPr>
          <p:nvPr/>
        </p:nvCxnSpPr>
        <p:spPr>
          <a:xfrm rot="10800000">
            <a:off x="2543500" y="1105775"/>
            <a:ext cx="2896800" cy="2404800"/>
          </a:xfrm>
          <a:prstGeom prst="straightConnector1">
            <a:avLst/>
          </a:prstGeom>
          <a:noFill/>
          <a:ln cap="flat" cmpd="sng" w="38100">
            <a:solidFill>
              <a:srgbClr val="FF0000"/>
            </a:solidFill>
            <a:prstDash val="solid"/>
            <a:round/>
            <a:headEnd len="med" w="med" type="none"/>
            <a:tailEnd len="med" w="med" type="triangle"/>
          </a:ln>
        </p:spPr>
      </p:cxnSp>
      <p:sp>
        <p:nvSpPr>
          <p:cNvPr id="824" name="Google Shape;824;p78"/>
          <p:cNvSpPr txBox="1"/>
          <p:nvPr/>
        </p:nvSpPr>
        <p:spPr>
          <a:xfrm>
            <a:off x="3606850" y="2897750"/>
            <a:ext cx="125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no crea nada</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000"/>
                                        <p:tgtEl>
                                          <p:spTgt spid="8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1000"/>
                                        <p:tgtEl>
                                          <p:spTgt spid="8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par>
                                <p:cTn fill="hold" nodeType="with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par>
                                <p:cTn fill="hold" nodeType="with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par>
                                <p:cTn fill="hold" nodeType="with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par>
                                <p:cTn fill="hold" nodeType="with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1000"/>
                                        <p:tgtEl>
                                          <p:spTgt spid="816"/>
                                        </p:tgtEl>
                                      </p:cBhvr>
                                    </p:animEffect>
                                  </p:childTnLst>
                                </p:cTn>
                              </p:par>
                              <p:par>
                                <p:cTn fill="hold" nodeType="with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1000"/>
                                        <p:tgtEl>
                                          <p:spTgt spid="8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000"/>
                                        <p:tgtEl>
                                          <p:spTgt spid="823"/>
                                        </p:tgtEl>
                                      </p:cBhvr>
                                    </p:animEffect>
                                  </p:childTnLst>
                                </p:cTn>
                              </p:par>
                              <p:par>
                                <p:cTn fill="hold" nodeType="with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000"/>
                                        <p:tgtEl>
                                          <p:spTgt spid="8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79"/>
          <p:cNvSpPr/>
          <p:nvPr/>
        </p:nvSpPr>
        <p:spPr>
          <a:xfrm>
            <a:off x="5061550" y="223950"/>
            <a:ext cx="2625000" cy="17499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9"/>
          <p:cNvSpPr/>
          <p:nvPr/>
        </p:nvSpPr>
        <p:spPr>
          <a:xfrm>
            <a:off x="6011300" y="533375"/>
            <a:ext cx="1494000" cy="25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9"/>
          <p:cNvSpPr/>
          <p:nvPr/>
        </p:nvSpPr>
        <p:spPr>
          <a:xfrm>
            <a:off x="6011300" y="1101950"/>
            <a:ext cx="1494000" cy="25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9"/>
          <p:cNvSpPr txBox="1"/>
          <p:nvPr/>
        </p:nvSpPr>
        <p:spPr>
          <a:xfrm>
            <a:off x="5146925" y="461375"/>
            <a:ext cx="7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name</a:t>
            </a:r>
            <a:endParaRPr>
              <a:solidFill>
                <a:schemeClr val="lt1"/>
              </a:solidFill>
              <a:latin typeface="Lato"/>
              <a:ea typeface="Lato"/>
              <a:cs typeface="Lato"/>
              <a:sym typeface="Lato"/>
            </a:endParaRPr>
          </a:p>
        </p:txBody>
      </p:sp>
      <p:sp>
        <p:nvSpPr>
          <p:cNvPr id="833" name="Google Shape;833;p79"/>
          <p:cNvSpPr txBox="1"/>
          <p:nvPr/>
        </p:nvSpPr>
        <p:spPr>
          <a:xfrm>
            <a:off x="5146925" y="1029950"/>
            <a:ext cx="7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pass</a:t>
            </a:r>
            <a:endParaRPr>
              <a:solidFill>
                <a:schemeClr val="lt1"/>
              </a:solidFill>
              <a:latin typeface="Lato"/>
              <a:ea typeface="Lato"/>
              <a:cs typeface="Lato"/>
              <a:sym typeface="Lato"/>
            </a:endParaRPr>
          </a:p>
        </p:txBody>
      </p:sp>
      <p:sp>
        <p:nvSpPr>
          <p:cNvPr id="834" name="Google Shape;834;p79"/>
          <p:cNvSpPr/>
          <p:nvPr/>
        </p:nvSpPr>
        <p:spPr>
          <a:xfrm>
            <a:off x="5691150" y="1525825"/>
            <a:ext cx="1440600" cy="2562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LOGIN</a:t>
            </a:r>
            <a:endParaRPr>
              <a:solidFill>
                <a:schemeClr val="lt1"/>
              </a:solidFill>
            </a:endParaRPr>
          </a:p>
        </p:txBody>
      </p:sp>
      <p:sp>
        <p:nvSpPr>
          <p:cNvPr id="835" name="Google Shape;835;p79"/>
          <p:cNvSpPr/>
          <p:nvPr/>
        </p:nvSpPr>
        <p:spPr>
          <a:xfrm>
            <a:off x="5440300" y="2886275"/>
            <a:ext cx="1867500" cy="1248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login servlet</a:t>
            </a:r>
            <a:endParaRPr b="1">
              <a:solidFill>
                <a:schemeClr val="lt1"/>
              </a:solidFill>
            </a:endParaRPr>
          </a:p>
        </p:txBody>
      </p:sp>
      <p:cxnSp>
        <p:nvCxnSpPr>
          <p:cNvPr id="836" name="Google Shape;836;p79"/>
          <p:cNvCxnSpPr>
            <a:stCxn id="829" idx="2"/>
            <a:endCxn id="835" idx="0"/>
          </p:cNvCxnSpPr>
          <p:nvPr/>
        </p:nvCxnSpPr>
        <p:spPr>
          <a:xfrm>
            <a:off x="6374050" y="1973850"/>
            <a:ext cx="0" cy="912300"/>
          </a:xfrm>
          <a:prstGeom prst="straightConnector1">
            <a:avLst/>
          </a:prstGeom>
          <a:noFill/>
          <a:ln cap="flat" cmpd="sng" w="38100">
            <a:solidFill>
              <a:srgbClr val="FF0000"/>
            </a:solidFill>
            <a:prstDash val="solid"/>
            <a:round/>
            <a:headEnd len="med" w="med" type="none"/>
            <a:tailEnd len="med" w="med" type="triangle"/>
          </a:ln>
        </p:spPr>
      </p:cxnSp>
      <p:pic>
        <p:nvPicPr>
          <p:cNvPr id="837" name="Google Shape;837;p79"/>
          <p:cNvPicPr preferRelativeResize="0"/>
          <p:nvPr/>
        </p:nvPicPr>
        <p:blipFill>
          <a:blip r:embed="rId3">
            <a:alphaModFix/>
          </a:blip>
          <a:stretch>
            <a:fillRect/>
          </a:stretch>
        </p:blipFill>
        <p:spPr>
          <a:xfrm>
            <a:off x="1494650" y="223950"/>
            <a:ext cx="2168837" cy="2320301"/>
          </a:xfrm>
          <a:prstGeom prst="rect">
            <a:avLst/>
          </a:prstGeom>
          <a:noFill/>
          <a:ln>
            <a:noFill/>
          </a:ln>
        </p:spPr>
      </p:pic>
      <p:sp>
        <p:nvSpPr>
          <p:cNvPr id="838" name="Google Shape;838;p79"/>
          <p:cNvSpPr/>
          <p:nvPr/>
        </p:nvSpPr>
        <p:spPr>
          <a:xfrm>
            <a:off x="1860250" y="461375"/>
            <a:ext cx="800400" cy="755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login</a:t>
            </a:r>
            <a:endParaRPr/>
          </a:p>
        </p:txBody>
      </p:sp>
      <p:cxnSp>
        <p:nvCxnSpPr>
          <p:cNvPr id="839" name="Google Shape;839;p79"/>
          <p:cNvCxnSpPr>
            <a:stCxn id="838" idx="6"/>
            <a:endCxn id="829" idx="1"/>
          </p:cNvCxnSpPr>
          <p:nvPr/>
        </p:nvCxnSpPr>
        <p:spPr>
          <a:xfrm>
            <a:off x="2660650" y="838925"/>
            <a:ext cx="2400900" cy="260100"/>
          </a:xfrm>
          <a:prstGeom prst="straightConnector1">
            <a:avLst/>
          </a:prstGeom>
          <a:noFill/>
          <a:ln cap="flat" cmpd="sng" w="38100">
            <a:solidFill>
              <a:srgbClr val="FF0000"/>
            </a:solidFill>
            <a:prstDash val="solid"/>
            <a:round/>
            <a:headEnd len="med" w="med" type="none"/>
            <a:tailEnd len="med" w="med" type="triangle"/>
          </a:ln>
        </p:spPr>
      </p:cxnSp>
      <p:pic>
        <p:nvPicPr>
          <p:cNvPr id="840" name="Google Shape;840;p79"/>
          <p:cNvPicPr preferRelativeResize="0"/>
          <p:nvPr/>
        </p:nvPicPr>
        <p:blipFill>
          <a:blip r:embed="rId3">
            <a:alphaModFix/>
          </a:blip>
          <a:stretch>
            <a:fillRect/>
          </a:stretch>
        </p:blipFill>
        <p:spPr>
          <a:xfrm>
            <a:off x="1457443" y="2884075"/>
            <a:ext cx="1750071" cy="1872301"/>
          </a:xfrm>
          <a:prstGeom prst="rect">
            <a:avLst/>
          </a:prstGeom>
          <a:noFill/>
          <a:ln>
            <a:noFill/>
          </a:ln>
        </p:spPr>
      </p:pic>
      <p:cxnSp>
        <p:nvCxnSpPr>
          <p:cNvPr id="841" name="Google Shape;841;p79"/>
          <p:cNvCxnSpPr>
            <a:endCxn id="840" idx="3"/>
          </p:cNvCxnSpPr>
          <p:nvPr/>
        </p:nvCxnSpPr>
        <p:spPr>
          <a:xfrm flipH="1">
            <a:off x="3207514" y="3510625"/>
            <a:ext cx="2195700" cy="309600"/>
          </a:xfrm>
          <a:prstGeom prst="straightConnector1">
            <a:avLst/>
          </a:prstGeom>
          <a:noFill/>
          <a:ln cap="flat" cmpd="sng" w="38100">
            <a:solidFill>
              <a:srgbClr val="FF0000"/>
            </a:solidFill>
            <a:prstDash val="solid"/>
            <a:round/>
            <a:headEnd len="med" w="med" type="none"/>
            <a:tailEnd len="med" w="med" type="triangle"/>
          </a:ln>
        </p:spPr>
      </p:cxnSp>
      <p:sp>
        <p:nvSpPr>
          <p:cNvPr id="842" name="Google Shape;842;p79"/>
          <p:cNvSpPr/>
          <p:nvPr/>
        </p:nvSpPr>
        <p:spPr>
          <a:xfrm>
            <a:off x="1681850" y="2993450"/>
            <a:ext cx="800400" cy="755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welcome</a:t>
            </a:r>
            <a:endParaRPr/>
          </a:p>
        </p:txBody>
      </p:sp>
      <p:sp>
        <p:nvSpPr>
          <p:cNvPr id="843" name="Google Shape;843;p79"/>
          <p:cNvSpPr/>
          <p:nvPr/>
        </p:nvSpPr>
        <p:spPr>
          <a:xfrm>
            <a:off x="4040475" y="3309525"/>
            <a:ext cx="236700" cy="2961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9"/>
          <p:cNvSpPr/>
          <p:nvPr/>
        </p:nvSpPr>
        <p:spPr>
          <a:xfrm>
            <a:off x="4277175" y="3309525"/>
            <a:ext cx="236700" cy="296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9"/>
          <p:cNvSpPr txBox="1"/>
          <p:nvPr/>
        </p:nvSpPr>
        <p:spPr>
          <a:xfrm>
            <a:off x="3606850" y="2897750"/>
            <a:ext cx="125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crea la cookie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1000"/>
                                        <p:tgtEl>
                                          <p:spTgt spid="8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1000"/>
                                        <p:tgtEl>
                                          <p:spTgt spid="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par>
                                <p:cTn fill="hold" nodeType="with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par>
                                <p:cTn fill="hold" nodeType="with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par>
                                <p:cTn fill="hold" nodeType="with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par>
                                <p:cTn fill="hold" nodeType="with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par>
                                <p:cTn fill="hold" nodeType="with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0"/>
                                        <p:tgtEl>
                                          <p:spTgt spid="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1000"/>
                                        <p:tgtEl>
                                          <p:spTgt spid="843"/>
                                        </p:tgtEl>
                                      </p:cBhvr>
                                    </p:animEffect>
                                  </p:childTnLst>
                                </p:cTn>
                              </p:par>
                              <p:par>
                                <p:cTn fill="hold" nodeType="with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par>
                                <p:cTn fill="hold" nodeType="with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1000"/>
                                        <p:tgtEl>
                                          <p:spTgt spid="8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1000"/>
                                        <p:tgtEl>
                                          <p:spTgt spid="8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1200"/>
                                        <p:tgtEl>
                                          <p:spTgt spid="8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80"/>
          <p:cNvSpPr/>
          <p:nvPr/>
        </p:nvSpPr>
        <p:spPr>
          <a:xfrm>
            <a:off x="5440300" y="2886275"/>
            <a:ext cx="1867500" cy="1248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logout </a:t>
            </a:r>
            <a:r>
              <a:rPr b="1" lang="es">
                <a:solidFill>
                  <a:schemeClr val="lt1"/>
                </a:solidFill>
              </a:rPr>
              <a:t>servlet</a:t>
            </a:r>
            <a:endParaRPr b="1">
              <a:solidFill>
                <a:schemeClr val="lt1"/>
              </a:solidFill>
            </a:endParaRPr>
          </a:p>
        </p:txBody>
      </p:sp>
      <p:pic>
        <p:nvPicPr>
          <p:cNvPr id="851" name="Google Shape;851;p80"/>
          <p:cNvPicPr preferRelativeResize="0"/>
          <p:nvPr/>
        </p:nvPicPr>
        <p:blipFill>
          <a:blip r:embed="rId3">
            <a:alphaModFix/>
          </a:blip>
          <a:stretch>
            <a:fillRect/>
          </a:stretch>
        </p:blipFill>
        <p:spPr>
          <a:xfrm>
            <a:off x="1494650" y="223950"/>
            <a:ext cx="2168837" cy="2320301"/>
          </a:xfrm>
          <a:prstGeom prst="rect">
            <a:avLst/>
          </a:prstGeom>
          <a:noFill/>
          <a:ln>
            <a:noFill/>
          </a:ln>
        </p:spPr>
      </p:pic>
      <p:sp>
        <p:nvSpPr>
          <p:cNvPr id="852" name="Google Shape;852;p80"/>
          <p:cNvSpPr/>
          <p:nvPr/>
        </p:nvSpPr>
        <p:spPr>
          <a:xfrm>
            <a:off x="1771425" y="461375"/>
            <a:ext cx="949800" cy="851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logout</a:t>
            </a:r>
            <a:endParaRPr/>
          </a:p>
        </p:txBody>
      </p:sp>
      <p:cxnSp>
        <p:nvCxnSpPr>
          <p:cNvPr id="853" name="Google Shape;853;p80"/>
          <p:cNvCxnSpPr>
            <a:stCxn id="852" idx="6"/>
            <a:endCxn id="850" idx="0"/>
          </p:cNvCxnSpPr>
          <p:nvPr/>
        </p:nvCxnSpPr>
        <p:spPr>
          <a:xfrm>
            <a:off x="2721225" y="886925"/>
            <a:ext cx="3652800" cy="1999500"/>
          </a:xfrm>
          <a:prstGeom prst="bentConnector2">
            <a:avLst/>
          </a:prstGeom>
          <a:noFill/>
          <a:ln cap="flat" cmpd="sng" w="38100">
            <a:solidFill>
              <a:srgbClr val="FF0000"/>
            </a:solidFill>
            <a:prstDash val="solid"/>
            <a:round/>
            <a:headEnd len="med" w="med" type="none"/>
            <a:tailEnd len="med" w="med" type="triangle"/>
          </a:ln>
        </p:spPr>
      </p:cxnSp>
      <p:pic>
        <p:nvPicPr>
          <p:cNvPr id="854" name="Google Shape;854;p80"/>
          <p:cNvPicPr preferRelativeResize="0"/>
          <p:nvPr/>
        </p:nvPicPr>
        <p:blipFill>
          <a:blip r:embed="rId3">
            <a:alphaModFix/>
          </a:blip>
          <a:stretch>
            <a:fillRect/>
          </a:stretch>
        </p:blipFill>
        <p:spPr>
          <a:xfrm>
            <a:off x="1340026" y="2758449"/>
            <a:ext cx="1867499" cy="1997926"/>
          </a:xfrm>
          <a:prstGeom prst="rect">
            <a:avLst/>
          </a:prstGeom>
          <a:noFill/>
          <a:ln>
            <a:noFill/>
          </a:ln>
        </p:spPr>
      </p:pic>
      <p:cxnSp>
        <p:nvCxnSpPr>
          <p:cNvPr id="855" name="Google Shape;855;p80"/>
          <p:cNvCxnSpPr>
            <a:endCxn id="854" idx="3"/>
          </p:cNvCxnSpPr>
          <p:nvPr/>
        </p:nvCxnSpPr>
        <p:spPr>
          <a:xfrm flipH="1">
            <a:off x="3207525" y="3447812"/>
            <a:ext cx="2195700" cy="309600"/>
          </a:xfrm>
          <a:prstGeom prst="straightConnector1">
            <a:avLst/>
          </a:prstGeom>
          <a:noFill/>
          <a:ln cap="flat" cmpd="sng" w="38100">
            <a:solidFill>
              <a:srgbClr val="FF0000"/>
            </a:solidFill>
            <a:prstDash val="solid"/>
            <a:round/>
            <a:headEnd len="med" w="med" type="none"/>
            <a:tailEnd len="med" w="med" type="triangle"/>
          </a:ln>
        </p:spPr>
      </p:cxnSp>
      <p:sp>
        <p:nvSpPr>
          <p:cNvPr id="856" name="Google Shape;856;p80"/>
          <p:cNvSpPr/>
          <p:nvPr/>
        </p:nvSpPr>
        <p:spPr>
          <a:xfrm>
            <a:off x="1430625" y="2886275"/>
            <a:ext cx="1077300" cy="851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logout ok</a:t>
            </a:r>
            <a:endParaRPr/>
          </a:p>
        </p:txBody>
      </p:sp>
      <p:sp>
        <p:nvSpPr>
          <p:cNvPr id="857" name="Google Shape;857;p80"/>
          <p:cNvSpPr/>
          <p:nvPr/>
        </p:nvSpPr>
        <p:spPr>
          <a:xfrm>
            <a:off x="4040475" y="3309525"/>
            <a:ext cx="236700" cy="2961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0"/>
          <p:cNvSpPr/>
          <p:nvPr/>
        </p:nvSpPr>
        <p:spPr>
          <a:xfrm>
            <a:off x="4277175" y="3309525"/>
            <a:ext cx="236700" cy="296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0"/>
          <p:cNvSpPr txBox="1"/>
          <p:nvPr/>
        </p:nvSpPr>
        <p:spPr>
          <a:xfrm>
            <a:off x="3579225" y="2897138"/>
            <a:ext cx="163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destruye </a:t>
            </a:r>
            <a:r>
              <a:rPr lang="es">
                <a:latin typeface="Lato"/>
                <a:ea typeface="Lato"/>
                <a:cs typeface="Lato"/>
                <a:sym typeface="Lato"/>
              </a:rPr>
              <a:t>la cookie </a:t>
            </a:r>
            <a:endParaRPr>
              <a:latin typeface="Lato"/>
              <a:ea typeface="Lato"/>
              <a:cs typeface="Lato"/>
              <a:sym typeface="Lato"/>
            </a:endParaRPr>
          </a:p>
        </p:txBody>
      </p:sp>
      <p:cxnSp>
        <p:nvCxnSpPr>
          <p:cNvPr id="860" name="Google Shape;860;p80"/>
          <p:cNvCxnSpPr/>
          <p:nvPr/>
        </p:nvCxnSpPr>
        <p:spPr>
          <a:xfrm>
            <a:off x="3937650" y="3308050"/>
            <a:ext cx="736200" cy="394800"/>
          </a:xfrm>
          <a:prstGeom prst="straightConnector1">
            <a:avLst/>
          </a:prstGeom>
          <a:noFill/>
          <a:ln cap="flat" cmpd="sng" w="28575">
            <a:solidFill>
              <a:srgbClr val="000000"/>
            </a:solidFill>
            <a:prstDash val="solid"/>
            <a:round/>
            <a:headEnd len="med" w="med" type="none"/>
            <a:tailEnd len="med" w="med" type="none"/>
          </a:ln>
        </p:spPr>
      </p:cxnSp>
      <p:cxnSp>
        <p:nvCxnSpPr>
          <p:cNvPr id="861" name="Google Shape;861;p80"/>
          <p:cNvCxnSpPr>
            <a:stCxn id="859" idx="2"/>
          </p:cNvCxnSpPr>
          <p:nvPr/>
        </p:nvCxnSpPr>
        <p:spPr>
          <a:xfrm flipH="1">
            <a:off x="3920625" y="3297338"/>
            <a:ext cx="474900" cy="4050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1000"/>
                                        <p:tgtEl>
                                          <p:spTgt spid="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1000"/>
                                        <p:tgtEl>
                                          <p:spTgt spid="8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1000"/>
                                        <p:tgtEl>
                                          <p:spTgt spid="8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par>
                                <p:cTn fill="hold" nodeType="with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1000"/>
                                        <p:tgtEl>
                                          <p:spTgt spid="857"/>
                                        </p:tgtEl>
                                      </p:cBhvr>
                                    </p:animEffect>
                                  </p:childTnLst>
                                </p:cTn>
                              </p:par>
                              <p:par>
                                <p:cTn fill="hold" nodeType="with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1000"/>
                                        <p:tgtEl>
                                          <p:spTgt spid="858"/>
                                        </p:tgtEl>
                                      </p:cBhvr>
                                    </p:animEffect>
                                  </p:childTnLst>
                                </p:cTn>
                              </p:par>
                              <p:par>
                                <p:cTn fill="hold" nodeType="with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000"/>
                                        <p:tgtEl>
                                          <p:spTgt spid="859"/>
                                        </p:tgtEl>
                                      </p:cBhvr>
                                    </p:animEffect>
                                  </p:childTnLst>
                                </p:cTn>
                              </p:par>
                              <p:par>
                                <p:cTn fill="hold" nodeType="with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par>
                                <p:cTn fill="hold" nodeType="with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000"/>
                                        <p:tgtEl>
                                          <p:spTgt spid="8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000"/>
                                        <p:tgtEl>
                                          <p:spTgt spid="8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1000"/>
                                        <p:tgtEl>
                                          <p:spTgt spid="8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81"/>
          <p:cNvSpPr/>
          <p:nvPr/>
        </p:nvSpPr>
        <p:spPr>
          <a:xfrm>
            <a:off x="5803275" y="192075"/>
            <a:ext cx="1867500" cy="1248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perfil </a:t>
            </a:r>
            <a:r>
              <a:rPr b="1" lang="es">
                <a:solidFill>
                  <a:schemeClr val="lt1"/>
                </a:solidFill>
              </a:rPr>
              <a:t>servlet</a:t>
            </a:r>
            <a:endParaRPr b="1">
              <a:solidFill>
                <a:schemeClr val="lt1"/>
              </a:solidFill>
            </a:endParaRPr>
          </a:p>
        </p:txBody>
      </p:sp>
      <p:pic>
        <p:nvPicPr>
          <p:cNvPr id="867" name="Google Shape;867;p81"/>
          <p:cNvPicPr preferRelativeResize="0"/>
          <p:nvPr/>
        </p:nvPicPr>
        <p:blipFill>
          <a:blip r:embed="rId3">
            <a:alphaModFix/>
          </a:blip>
          <a:stretch>
            <a:fillRect/>
          </a:stretch>
        </p:blipFill>
        <p:spPr>
          <a:xfrm>
            <a:off x="1494650" y="223950"/>
            <a:ext cx="2168837" cy="2320301"/>
          </a:xfrm>
          <a:prstGeom prst="rect">
            <a:avLst/>
          </a:prstGeom>
          <a:noFill/>
          <a:ln>
            <a:noFill/>
          </a:ln>
        </p:spPr>
      </p:pic>
      <p:sp>
        <p:nvSpPr>
          <p:cNvPr id="868" name="Google Shape;868;p81"/>
          <p:cNvSpPr/>
          <p:nvPr/>
        </p:nvSpPr>
        <p:spPr>
          <a:xfrm>
            <a:off x="1782075" y="416175"/>
            <a:ext cx="878700" cy="800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Perfil</a:t>
            </a:r>
            <a:endParaRPr/>
          </a:p>
        </p:txBody>
      </p:sp>
      <p:cxnSp>
        <p:nvCxnSpPr>
          <p:cNvPr id="869" name="Google Shape;869;p81"/>
          <p:cNvCxnSpPr>
            <a:stCxn id="868" idx="6"/>
            <a:endCxn id="866" idx="2"/>
          </p:cNvCxnSpPr>
          <p:nvPr/>
        </p:nvCxnSpPr>
        <p:spPr>
          <a:xfrm>
            <a:off x="2660775" y="816375"/>
            <a:ext cx="3142500" cy="0"/>
          </a:xfrm>
          <a:prstGeom prst="straightConnector1">
            <a:avLst/>
          </a:prstGeom>
          <a:noFill/>
          <a:ln cap="flat" cmpd="sng" w="38100">
            <a:solidFill>
              <a:srgbClr val="FF0000"/>
            </a:solidFill>
            <a:prstDash val="solid"/>
            <a:round/>
            <a:headEnd len="med" w="med" type="none"/>
            <a:tailEnd len="med" w="med" type="triangle"/>
          </a:ln>
        </p:spPr>
      </p:cxnSp>
      <p:sp>
        <p:nvSpPr>
          <p:cNvPr id="870" name="Google Shape;870;p81"/>
          <p:cNvSpPr txBox="1"/>
          <p:nvPr/>
        </p:nvSpPr>
        <p:spPr>
          <a:xfrm>
            <a:off x="6107475" y="2482500"/>
            <a:ext cx="125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Existe cookie</a:t>
            </a:r>
            <a:endParaRPr>
              <a:latin typeface="Lato"/>
              <a:ea typeface="Lato"/>
              <a:cs typeface="Lato"/>
              <a:sym typeface="Lato"/>
            </a:endParaRPr>
          </a:p>
        </p:txBody>
      </p:sp>
      <p:pic>
        <p:nvPicPr>
          <p:cNvPr id="871" name="Google Shape;871;p81"/>
          <p:cNvPicPr preferRelativeResize="0"/>
          <p:nvPr/>
        </p:nvPicPr>
        <p:blipFill>
          <a:blip r:embed="rId3">
            <a:alphaModFix/>
          </a:blip>
          <a:stretch>
            <a:fillRect/>
          </a:stretch>
        </p:blipFill>
        <p:spPr>
          <a:xfrm>
            <a:off x="1326925" y="2691975"/>
            <a:ext cx="2168837" cy="2320301"/>
          </a:xfrm>
          <a:prstGeom prst="rect">
            <a:avLst/>
          </a:prstGeom>
          <a:noFill/>
          <a:ln>
            <a:noFill/>
          </a:ln>
        </p:spPr>
      </p:pic>
      <p:sp>
        <p:nvSpPr>
          <p:cNvPr id="872" name="Google Shape;872;p81"/>
          <p:cNvSpPr/>
          <p:nvPr/>
        </p:nvSpPr>
        <p:spPr>
          <a:xfrm>
            <a:off x="1451275" y="2830850"/>
            <a:ext cx="1209600" cy="9360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Muestra Perfil</a:t>
            </a:r>
            <a:endParaRPr/>
          </a:p>
        </p:txBody>
      </p:sp>
      <p:sp>
        <p:nvSpPr>
          <p:cNvPr id="873" name="Google Shape;873;p81"/>
          <p:cNvSpPr/>
          <p:nvPr/>
        </p:nvSpPr>
        <p:spPr>
          <a:xfrm>
            <a:off x="6500325" y="2882700"/>
            <a:ext cx="236700" cy="2961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1"/>
          <p:cNvSpPr/>
          <p:nvPr/>
        </p:nvSpPr>
        <p:spPr>
          <a:xfrm>
            <a:off x="6737025" y="2882700"/>
            <a:ext cx="236700" cy="296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5" name="Google Shape;875;p81"/>
          <p:cNvCxnSpPr>
            <a:stCxn id="866" idx="4"/>
            <a:endCxn id="870" idx="0"/>
          </p:cNvCxnSpPr>
          <p:nvPr/>
        </p:nvCxnSpPr>
        <p:spPr>
          <a:xfrm>
            <a:off x="6737025" y="1440675"/>
            <a:ext cx="0" cy="1041900"/>
          </a:xfrm>
          <a:prstGeom prst="straightConnector1">
            <a:avLst/>
          </a:prstGeom>
          <a:noFill/>
          <a:ln cap="flat" cmpd="sng" w="38100">
            <a:solidFill>
              <a:srgbClr val="FF0000"/>
            </a:solidFill>
            <a:prstDash val="solid"/>
            <a:round/>
            <a:headEnd len="med" w="med" type="none"/>
            <a:tailEnd len="med" w="med" type="triangle"/>
          </a:ln>
        </p:spPr>
      </p:cxnSp>
      <p:cxnSp>
        <p:nvCxnSpPr>
          <p:cNvPr id="876" name="Google Shape;876;p81"/>
          <p:cNvCxnSpPr>
            <a:stCxn id="874" idx="2"/>
            <a:endCxn id="872" idx="6"/>
          </p:cNvCxnSpPr>
          <p:nvPr/>
        </p:nvCxnSpPr>
        <p:spPr>
          <a:xfrm rot="5400000">
            <a:off x="4698075" y="1141500"/>
            <a:ext cx="120000" cy="4194600"/>
          </a:xfrm>
          <a:prstGeom prst="bentConnector2">
            <a:avLst/>
          </a:prstGeom>
          <a:noFill/>
          <a:ln cap="flat" cmpd="sng" w="381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1000"/>
                                        <p:tgtEl>
                                          <p:spTgt spid="867"/>
                                        </p:tgtEl>
                                      </p:cBhvr>
                                    </p:animEffect>
                                  </p:childTnLst>
                                </p:cTn>
                              </p:par>
                              <p:par>
                                <p:cTn fill="hold" nodeType="with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000"/>
                                        <p:tgtEl>
                                          <p:spTgt spid="8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1000"/>
                                        <p:tgtEl>
                                          <p:spTgt spid="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1000"/>
                                        <p:tgtEl>
                                          <p:spTgt spid="870"/>
                                        </p:tgtEl>
                                      </p:cBhvr>
                                    </p:animEffect>
                                  </p:childTnLst>
                                </p:cTn>
                              </p:par>
                              <p:par>
                                <p:cTn fill="hold" nodeType="with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par>
                                <p:cTn fill="hold" nodeType="with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1000"/>
                                        <p:tgtEl>
                                          <p:spTgt spid="8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par>
                                <p:cTn fill="hold" nodeType="with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82"/>
          <p:cNvSpPr/>
          <p:nvPr/>
        </p:nvSpPr>
        <p:spPr>
          <a:xfrm>
            <a:off x="5803275" y="192075"/>
            <a:ext cx="1867500" cy="1248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perfil servlet</a:t>
            </a:r>
            <a:endParaRPr b="1">
              <a:solidFill>
                <a:schemeClr val="lt1"/>
              </a:solidFill>
            </a:endParaRPr>
          </a:p>
        </p:txBody>
      </p:sp>
      <p:pic>
        <p:nvPicPr>
          <p:cNvPr id="882" name="Google Shape;882;p82"/>
          <p:cNvPicPr preferRelativeResize="0"/>
          <p:nvPr/>
        </p:nvPicPr>
        <p:blipFill>
          <a:blip r:embed="rId3">
            <a:alphaModFix/>
          </a:blip>
          <a:stretch>
            <a:fillRect/>
          </a:stretch>
        </p:blipFill>
        <p:spPr>
          <a:xfrm>
            <a:off x="1494650" y="223950"/>
            <a:ext cx="2168837" cy="2320301"/>
          </a:xfrm>
          <a:prstGeom prst="rect">
            <a:avLst/>
          </a:prstGeom>
          <a:noFill/>
          <a:ln>
            <a:noFill/>
          </a:ln>
        </p:spPr>
      </p:pic>
      <p:sp>
        <p:nvSpPr>
          <p:cNvPr id="883" name="Google Shape;883;p82"/>
          <p:cNvSpPr/>
          <p:nvPr/>
        </p:nvSpPr>
        <p:spPr>
          <a:xfrm>
            <a:off x="1782075" y="416175"/>
            <a:ext cx="878700" cy="800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Perfil</a:t>
            </a:r>
            <a:endParaRPr/>
          </a:p>
        </p:txBody>
      </p:sp>
      <p:cxnSp>
        <p:nvCxnSpPr>
          <p:cNvPr id="884" name="Google Shape;884;p82"/>
          <p:cNvCxnSpPr>
            <a:stCxn id="883" idx="6"/>
            <a:endCxn id="881" idx="2"/>
          </p:cNvCxnSpPr>
          <p:nvPr/>
        </p:nvCxnSpPr>
        <p:spPr>
          <a:xfrm>
            <a:off x="2660775" y="816375"/>
            <a:ext cx="3142500" cy="0"/>
          </a:xfrm>
          <a:prstGeom prst="straightConnector1">
            <a:avLst/>
          </a:prstGeom>
          <a:noFill/>
          <a:ln cap="flat" cmpd="sng" w="38100">
            <a:solidFill>
              <a:srgbClr val="FF0000"/>
            </a:solidFill>
            <a:prstDash val="solid"/>
            <a:round/>
            <a:headEnd len="med" w="med" type="none"/>
            <a:tailEnd len="med" w="med" type="triangle"/>
          </a:ln>
        </p:spPr>
      </p:cxnSp>
      <p:sp>
        <p:nvSpPr>
          <p:cNvPr id="885" name="Google Shape;885;p82"/>
          <p:cNvSpPr txBox="1"/>
          <p:nvPr/>
        </p:nvSpPr>
        <p:spPr>
          <a:xfrm>
            <a:off x="5527650" y="2482500"/>
            <a:ext cx="244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Lato"/>
                <a:ea typeface="Lato"/>
                <a:cs typeface="Lato"/>
                <a:sym typeface="Lato"/>
              </a:rPr>
              <a:t>No e</a:t>
            </a:r>
            <a:r>
              <a:rPr lang="es">
                <a:latin typeface="Lato"/>
                <a:ea typeface="Lato"/>
                <a:cs typeface="Lato"/>
                <a:sym typeface="Lato"/>
              </a:rPr>
              <a:t>xiste cookie</a:t>
            </a:r>
            <a:endParaRPr>
              <a:latin typeface="Lato"/>
              <a:ea typeface="Lato"/>
              <a:cs typeface="Lato"/>
              <a:sym typeface="Lato"/>
            </a:endParaRPr>
          </a:p>
        </p:txBody>
      </p:sp>
      <p:pic>
        <p:nvPicPr>
          <p:cNvPr id="886" name="Google Shape;886;p82"/>
          <p:cNvPicPr preferRelativeResize="0"/>
          <p:nvPr/>
        </p:nvPicPr>
        <p:blipFill>
          <a:blip r:embed="rId3">
            <a:alphaModFix/>
          </a:blip>
          <a:stretch>
            <a:fillRect/>
          </a:stretch>
        </p:blipFill>
        <p:spPr>
          <a:xfrm>
            <a:off x="1326925" y="2691975"/>
            <a:ext cx="2168837" cy="2320301"/>
          </a:xfrm>
          <a:prstGeom prst="rect">
            <a:avLst/>
          </a:prstGeom>
          <a:noFill/>
          <a:ln>
            <a:noFill/>
          </a:ln>
        </p:spPr>
      </p:pic>
      <p:sp>
        <p:nvSpPr>
          <p:cNvPr id="887" name="Google Shape;887;p82"/>
          <p:cNvSpPr/>
          <p:nvPr/>
        </p:nvSpPr>
        <p:spPr>
          <a:xfrm>
            <a:off x="1451275" y="2830850"/>
            <a:ext cx="1209600" cy="9360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Login</a:t>
            </a:r>
            <a:endParaRPr/>
          </a:p>
        </p:txBody>
      </p:sp>
      <p:sp>
        <p:nvSpPr>
          <p:cNvPr id="888" name="Google Shape;888;p82"/>
          <p:cNvSpPr/>
          <p:nvPr/>
        </p:nvSpPr>
        <p:spPr>
          <a:xfrm>
            <a:off x="6500325" y="2882700"/>
            <a:ext cx="236700" cy="2961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2"/>
          <p:cNvSpPr/>
          <p:nvPr/>
        </p:nvSpPr>
        <p:spPr>
          <a:xfrm>
            <a:off x="6737025" y="2882700"/>
            <a:ext cx="236700" cy="296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0" name="Google Shape;890;p82"/>
          <p:cNvCxnSpPr>
            <a:stCxn id="881" idx="4"/>
            <a:endCxn id="885" idx="0"/>
          </p:cNvCxnSpPr>
          <p:nvPr/>
        </p:nvCxnSpPr>
        <p:spPr>
          <a:xfrm>
            <a:off x="6737025" y="1440675"/>
            <a:ext cx="12600" cy="1041900"/>
          </a:xfrm>
          <a:prstGeom prst="straightConnector1">
            <a:avLst/>
          </a:prstGeom>
          <a:noFill/>
          <a:ln cap="flat" cmpd="sng" w="38100">
            <a:solidFill>
              <a:srgbClr val="FF0000"/>
            </a:solidFill>
            <a:prstDash val="solid"/>
            <a:round/>
            <a:headEnd len="med" w="med" type="none"/>
            <a:tailEnd len="med" w="med" type="triangle"/>
          </a:ln>
        </p:spPr>
      </p:cxnSp>
      <p:cxnSp>
        <p:nvCxnSpPr>
          <p:cNvPr id="891" name="Google Shape;891;p82"/>
          <p:cNvCxnSpPr>
            <a:stCxn id="889" idx="2"/>
            <a:endCxn id="887" idx="6"/>
          </p:cNvCxnSpPr>
          <p:nvPr/>
        </p:nvCxnSpPr>
        <p:spPr>
          <a:xfrm rot="5400000">
            <a:off x="4698075" y="1141500"/>
            <a:ext cx="120000" cy="4194600"/>
          </a:xfrm>
          <a:prstGeom prst="bentConnector2">
            <a:avLst/>
          </a:prstGeom>
          <a:noFill/>
          <a:ln cap="flat" cmpd="sng" w="381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1000"/>
                                        <p:tgtEl>
                                          <p:spTgt spid="882"/>
                                        </p:tgtEl>
                                      </p:cBhvr>
                                    </p:animEffect>
                                  </p:childTnLst>
                                </p:cTn>
                              </p:par>
                              <p:par>
                                <p:cTn fill="hold" nodeType="with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000"/>
                                        <p:tgtEl>
                                          <p:spTgt spid="8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par>
                                <p:cTn fill="hold" nodeType="with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par>
                                <p:cTn fill="hold" nodeType="with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000"/>
                                        <p:tgtEl>
                                          <p:spTgt spid="886"/>
                                        </p:tgtEl>
                                      </p:cBhvr>
                                    </p:animEffect>
                                  </p:childTnLst>
                                </p:cTn>
                              </p:par>
                              <p:par>
                                <p:cTn fill="hold" nodeType="with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1000"/>
                                        <p:tgtEl>
                                          <p:spTgt spid="8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p83"/>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897" name="Google Shape;897;p83"/>
          <p:cNvSpPr txBox="1"/>
          <p:nvPr/>
        </p:nvSpPr>
        <p:spPr>
          <a:xfrm>
            <a:off x="816863" y="332638"/>
            <a:ext cx="727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crear el login con cookies.</a:t>
            </a:r>
            <a:endParaRPr b="1" sz="1300">
              <a:solidFill>
                <a:schemeClr val="lt1"/>
              </a:solidFill>
              <a:latin typeface="Comfortaa"/>
              <a:ea typeface="Comfortaa"/>
              <a:cs typeface="Comfortaa"/>
              <a:sym typeface="Comforta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id="902" name="Google Shape;902;p84"/>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903" name="Google Shape;903;p84"/>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4"/>
          <p:cNvSpPr txBox="1"/>
          <p:nvPr/>
        </p:nvSpPr>
        <p:spPr>
          <a:xfrm>
            <a:off x="5158175" y="330350"/>
            <a:ext cx="2564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creado un verdadero login con cookies.</a:t>
            </a:r>
            <a:endParaRPr b="1" sz="1300">
              <a:solidFill>
                <a:schemeClr val="lt1"/>
              </a:solidFill>
              <a:latin typeface="Comfortaa"/>
              <a:ea typeface="Comfortaa"/>
              <a:cs typeface="Comfortaa"/>
              <a:sym typeface="Comforta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85"/>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Limitaciones Cookies</a:t>
            </a:r>
            <a:endParaRPr b="1" sz="1900">
              <a:latin typeface="Lato"/>
              <a:ea typeface="Lato"/>
              <a:cs typeface="Lato"/>
              <a:sym typeface="Lato"/>
            </a:endParaRPr>
          </a:p>
        </p:txBody>
      </p:sp>
      <p:sp>
        <p:nvSpPr>
          <p:cNvPr id="910" name="Google Shape;910;p85"/>
          <p:cNvSpPr/>
          <p:nvPr/>
        </p:nvSpPr>
        <p:spPr>
          <a:xfrm>
            <a:off x="589350" y="2057400"/>
            <a:ext cx="1703700" cy="5571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CLAVE</a:t>
            </a:r>
            <a:endParaRPr>
              <a:solidFill>
                <a:schemeClr val="lt1"/>
              </a:solidFill>
            </a:endParaRPr>
          </a:p>
        </p:txBody>
      </p:sp>
      <p:sp>
        <p:nvSpPr>
          <p:cNvPr id="911" name="Google Shape;911;p85"/>
          <p:cNvSpPr/>
          <p:nvPr/>
        </p:nvSpPr>
        <p:spPr>
          <a:xfrm>
            <a:off x="2293050" y="2057400"/>
            <a:ext cx="1703700" cy="5571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rPr>
              <a:t>VALOR</a:t>
            </a:r>
            <a:endParaRPr>
              <a:solidFill>
                <a:srgbClr val="FFFFFF"/>
              </a:solidFill>
            </a:endParaRPr>
          </a:p>
        </p:txBody>
      </p:sp>
      <p:sp>
        <p:nvSpPr>
          <p:cNvPr id="912" name="Google Shape;912;p85"/>
          <p:cNvSpPr/>
          <p:nvPr/>
        </p:nvSpPr>
        <p:spPr>
          <a:xfrm>
            <a:off x="6429375" y="2646750"/>
            <a:ext cx="910800" cy="9000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5"/>
          <p:cNvSpPr/>
          <p:nvPr/>
        </p:nvSpPr>
        <p:spPr>
          <a:xfrm>
            <a:off x="6860375" y="3077750"/>
            <a:ext cx="910800" cy="9000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5"/>
          <p:cNvSpPr/>
          <p:nvPr/>
        </p:nvSpPr>
        <p:spPr>
          <a:xfrm>
            <a:off x="7340175" y="2571750"/>
            <a:ext cx="910800" cy="9000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5"/>
          <p:cNvSpPr/>
          <p:nvPr/>
        </p:nvSpPr>
        <p:spPr>
          <a:xfrm>
            <a:off x="5143500" y="733650"/>
            <a:ext cx="1007400" cy="1017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Objeto</a:t>
            </a:r>
            <a:endParaRPr/>
          </a:p>
        </p:txBody>
      </p:sp>
      <p:sp>
        <p:nvSpPr>
          <p:cNvPr id="916" name="Google Shape;916;p85"/>
          <p:cNvSpPr/>
          <p:nvPr/>
        </p:nvSpPr>
        <p:spPr>
          <a:xfrm>
            <a:off x="4168400" y="3214675"/>
            <a:ext cx="1210800" cy="1146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Compra</a:t>
            </a:r>
            <a:endParaRPr/>
          </a:p>
        </p:txBody>
      </p:sp>
      <p:cxnSp>
        <p:nvCxnSpPr>
          <p:cNvPr id="917" name="Google Shape;917;p85"/>
          <p:cNvCxnSpPr>
            <a:stCxn id="915" idx="6"/>
            <a:endCxn id="912" idx="7"/>
          </p:cNvCxnSpPr>
          <p:nvPr/>
        </p:nvCxnSpPr>
        <p:spPr>
          <a:xfrm>
            <a:off x="6150900" y="1242600"/>
            <a:ext cx="1056000" cy="1536000"/>
          </a:xfrm>
          <a:prstGeom prst="straightConnector1">
            <a:avLst/>
          </a:prstGeom>
          <a:noFill/>
          <a:ln cap="flat" cmpd="sng" w="9525">
            <a:solidFill>
              <a:schemeClr val="dk2"/>
            </a:solidFill>
            <a:prstDash val="solid"/>
            <a:round/>
            <a:headEnd len="med" w="med" type="none"/>
            <a:tailEnd len="med" w="med" type="triangle"/>
          </a:ln>
        </p:spPr>
      </p:cxnSp>
      <p:cxnSp>
        <p:nvCxnSpPr>
          <p:cNvPr id="918" name="Google Shape;918;p85"/>
          <p:cNvCxnSpPr>
            <a:stCxn id="913" idx="2"/>
            <a:endCxn id="916" idx="6"/>
          </p:cNvCxnSpPr>
          <p:nvPr/>
        </p:nvCxnSpPr>
        <p:spPr>
          <a:xfrm flipH="1">
            <a:off x="5379275" y="3527750"/>
            <a:ext cx="1481100" cy="260100"/>
          </a:xfrm>
          <a:prstGeom prst="straightConnector1">
            <a:avLst/>
          </a:prstGeom>
          <a:noFill/>
          <a:ln cap="flat" cmpd="sng" w="9525">
            <a:solidFill>
              <a:schemeClr val="dk2"/>
            </a:solidFill>
            <a:prstDash val="solid"/>
            <a:round/>
            <a:headEnd len="med" w="med" type="none"/>
            <a:tailEnd len="med" w="med" type="triangle"/>
          </a:ln>
        </p:spPr>
      </p:cxnSp>
      <p:sp>
        <p:nvSpPr>
          <p:cNvPr id="919" name="Google Shape;919;p85"/>
          <p:cNvSpPr txBox="1"/>
          <p:nvPr/>
        </p:nvSpPr>
        <p:spPr>
          <a:xfrm>
            <a:off x="6933000" y="4071950"/>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Productos</a:t>
            </a:r>
            <a:endParaRPr>
              <a:latin typeface="Lato"/>
              <a:ea typeface="Lato"/>
              <a:cs typeface="Lato"/>
              <a:sym typeface="Lato"/>
            </a:endParaRPr>
          </a:p>
        </p:txBody>
      </p:sp>
      <p:sp>
        <p:nvSpPr>
          <p:cNvPr id="920" name="Google Shape;920;p85"/>
          <p:cNvSpPr txBox="1"/>
          <p:nvPr/>
        </p:nvSpPr>
        <p:spPr>
          <a:xfrm>
            <a:off x="938450" y="4136225"/>
            <a:ext cx="1703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latin typeface="Lato"/>
                <a:ea typeface="Lato"/>
                <a:cs typeface="Lato"/>
                <a:sym typeface="Lato"/>
              </a:rPr>
              <a:t>Sesiones</a:t>
            </a:r>
            <a:endParaRPr sz="3000">
              <a:latin typeface="Lato"/>
              <a:ea typeface="Lato"/>
              <a:cs typeface="Lato"/>
              <a:sym typeface="Lato"/>
            </a:endParaRPr>
          </a:p>
        </p:txBody>
      </p:sp>
      <p:cxnSp>
        <p:nvCxnSpPr>
          <p:cNvPr id="921" name="Google Shape;921;p85"/>
          <p:cNvCxnSpPr>
            <a:stCxn id="916" idx="2"/>
            <a:endCxn id="911" idx="2"/>
          </p:cNvCxnSpPr>
          <p:nvPr/>
        </p:nvCxnSpPr>
        <p:spPr>
          <a:xfrm rot="10800000">
            <a:off x="3144800" y="2614375"/>
            <a:ext cx="1023600" cy="1173600"/>
          </a:xfrm>
          <a:prstGeom prst="straightConnector1">
            <a:avLst/>
          </a:prstGeom>
          <a:noFill/>
          <a:ln cap="flat" cmpd="sng" w="9525">
            <a:solidFill>
              <a:schemeClr val="dk2"/>
            </a:solidFill>
            <a:prstDash val="solid"/>
            <a:round/>
            <a:headEnd len="med" w="med" type="none"/>
            <a:tailEnd len="med" w="med" type="triangle"/>
          </a:ln>
        </p:spPr>
      </p:cxnSp>
      <p:cxnSp>
        <p:nvCxnSpPr>
          <p:cNvPr id="922" name="Google Shape;922;p85"/>
          <p:cNvCxnSpPr/>
          <p:nvPr/>
        </p:nvCxnSpPr>
        <p:spPr>
          <a:xfrm>
            <a:off x="3180000" y="3115975"/>
            <a:ext cx="981900" cy="85500"/>
          </a:xfrm>
          <a:prstGeom prst="straightConnector1">
            <a:avLst/>
          </a:prstGeom>
          <a:noFill/>
          <a:ln cap="flat" cmpd="sng" w="9525">
            <a:solidFill>
              <a:srgbClr val="FF0000"/>
            </a:solidFill>
            <a:prstDash val="solid"/>
            <a:round/>
            <a:headEnd len="med" w="med" type="none"/>
            <a:tailEnd len="med" w="med" type="none"/>
          </a:ln>
        </p:spPr>
      </p:cxnSp>
      <p:cxnSp>
        <p:nvCxnSpPr>
          <p:cNvPr id="923" name="Google Shape;923;p85"/>
          <p:cNvCxnSpPr/>
          <p:nvPr/>
        </p:nvCxnSpPr>
        <p:spPr>
          <a:xfrm flipH="1">
            <a:off x="3372125" y="2870550"/>
            <a:ext cx="544200" cy="5976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par>
                                <p:cTn fill="hold" nodeType="with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1000"/>
                                        <p:tgtEl>
                                          <p:spTgt spid="9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86"/>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Sesiones</a:t>
            </a:r>
            <a:endParaRPr b="1" sz="1900">
              <a:latin typeface="Lato"/>
              <a:ea typeface="Lato"/>
              <a:cs typeface="Lato"/>
              <a:sym typeface="Lato"/>
            </a:endParaRPr>
          </a:p>
        </p:txBody>
      </p:sp>
      <p:sp>
        <p:nvSpPr>
          <p:cNvPr id="929" name="Google Shape;929;p86"/>
          <p:cNvSpPr/>
          <p:nvPr/>
        </p:nvSpPr>
        <p:spPr>
          <a:xfrm>
            <a:off x="4572000" y="733650"/>
            <a:ext cx="3711300" cy="433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6"/>
          <p:cNvSpPr/>
          <p:nvPr/>
        </p:nvSpPr>
        <p:spPr>
          <a:xfrm>
            <a:off x="4779175" y="1189425"/>
            <a:ext cx="1853700" cy="340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6"/>
          <p:cNvSpPr/>
          <p:nvPr/>
        </p:nvSpPr>
        <p:spPr>
          <a:xfrm>
            <a:off x="6766925" y="1381400"/>
            <a:ext cx="1350300" cy="20361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6"/>
          <p:cNvSpPr txBox="1"/>
          <p:nvPr/>
        </p:nvSpPr>
        <p:spPr>
          <a:xfrm>
            <a:off x="5598900" y="718200"/>
            <a:ext cx="1657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100">
                <a:latin typeface="Lato"/>
                <a:ea typeface="Lato"/>
                <a:cs typeface="Lato"/>
                <a:sym typeface="Lato"/>
              </a:rPr>
              <a:t>TOMCAT</a:t>
            </a:r>
            <a:endParaRPr sz="2100">
              <a:latin typeface="Lato"/>
              <a:ea typeface="Lato"/>
              <a:cs typeface="Lato"/>
              <a:sym typeface="Lato"/>
            </a:endParaRPr>
          </a:p>
        </p:txBody>
      </p:sp>
      <p:sp>
        <p:nvSpPr>
          <p:cNvPr id="933" name="Google Shape;933;p86"/>
          <p:cNvSpPr txBox="1"/>
          <p:nvPr/>
        </p:nvSpPr>
        <p:spPr>
          <a:xfrm>
            <a:off x="5170225" y="1414450"/>
            <a:ext cx="10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WEBAPP</a:t>
            </a:r>
            <a:endParaRPr>
              <a:latin typeface="Lato"/>
              <a:ea typeface="Lato"/>
              <a:cs typeface="Lato"/>
              <a:sym typeface="Lato"/>
            </a:endParaRPr>
          </a:p>
        </p:txBody>
      </p:sp>
      <p:sp>
        <p:nvSpPr>
          <p:cNvPr id="934" name="Google Shape;934;p86"/>
          <p:cNvSpPr/>
          <p:nvPr/>
        </p:nvSpPr>
        <p:spPr>
          <a:xfrm>
            <a:off x="5288125" y="2003000"/>
            <a:ext cx="835800" cy="792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6"/>
          <p:cNvSpPr/>
          <p:nvPr/>
        </p:nvSpPr>
        <p:spPr>
          <a:xfrm>
            <a:off x="1007275" y="1606250"/>
            <a:ext cx="1746600" cy="1779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6" name="Google Shape;936;p86"/>
          <p:cNvCxnSpPr>
            <a:stCxn id="935" idx="6"/>
            <a:endCxn id="934" idx="2"/>
          </p:cNvCxnSpPr>
          <p:nvPr/>
        </p:nvCxnSpPr>
        <p:spPr>
          <a:xfrm flipH="1" rot="10800000">
            <a:off x="2753875" y="2399450"/>
            <a:ext cx="2534400" cy="96600"/>
          </a:xfrm>
          <a:prstGeom prst="straightConnector1">
            <a:avLst/>
          </a:prstGeom>
          <a:noFill/>
          <a:ln cap="flat" cmpd="sng" w="9525">
            <a:solidFill>
              <a:schemeClr val="dk2"/>
            </a:solidFill>
            <a:prstDash val="solid"/>
            <a:round/>
            <a:headEnd len="med" w="med" type="none"/>
            <a:tailEnd len="med" w="med" type="triangle"/>
          </a:ln>
        </p:spPr>
      </p:cxnSp>
      <p:sp>
        <p:nvSpPr>
          <p:cNvPr id="937" name="Google Shape;937;p86"/>
          <p:cNvSpPr txBox="1"/>
          <p:nvPr/>
        </p:nvSpPr>
        <p:spPr>
          <a:xfrm>
            <a:off x="6975875" y="1789500"/>
            <a:ext cx="93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SESSION</a:t>
            </a:r>
            <a:endParaRPr>
              <a:latin typeface="Lato"/>
              <a:ea typeface="Lato"/>
              <a:cs typeface="Lato"/>
              <a:sym typeface="Lato"/>
            </a:endParaRPr>
          </a:p>
        </p:txBody>
      </p:sp>
      <p:cxnSp>
        <p:nvCxnSpPr>
          <p:cNvPr id="938" name="Google Shape;938;p86"/>
          <p:cNvCxnSpPr>
            <a:stCxn id="934" idx="6"/>
            <a:endCxn id="931" idx="1"/>
          </p:cNvCxnSpPr>
          <p:nvPr/>
        </p:nvCxnSpPr>
        <p:spPr>
          <a:xfrm>
            <a:off x="6123925" y="2399450"/>
            <a:ext cx="642900" cy="0"/>
          </a:xfrm>
          <a:prstGeom prst="straightConnector1">
            <a:avLst/>
          </a:prstGeom>
          <a:noFill/>
          <a:ln cap="flat" cmpd="sng" w="9525">
            <a:solidFill>
              <a:schemeClr val="dk2"/>
            </a:solidFill>
            <a:prstDash val="solid"/>
            <a:round/>
            <a:headEnd len="med" w="med" type="none"/>
            <a:tailEnd len="med" w="med" type="triangle"/>
          </a:ln>
        </p:spPr>
      </p:cxnSp>
      <p:sp>
        <p:nvSpPr>
          <p:cNvPr id="939" name="Google Shape;939;p86"/>
          <p:cNvSpPr/>
          <p:nvPr/>
        </p:nvSpPr>
        <p:spPr>
          <a:xfrm>
            <a:off x="1344775" y="2189700"/>
            <a:ext cx="1071600" cy="11031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Cookie</a:t>
            </a:r>
            <a:endParaRPr/>
          </a:p>
        </p:txBody>
      </p:sp>
      <p:sp>
        <p:nvSpPr>
          <p:cNvPr id="940" name="Google Shape;940;p86"/>
          <p:cNvSpPr txBox="1"/>
          <p:nvPr/>
        </p:nvSpPr>
        <p:spPr>
          <a:xfrm>
            <a:off x="1344775" y="1814650"/>
            <a:ext cx="10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Navegador</a:t>
            </a:r>
            <a:endParaRPr>
              <a:latin typeface="Lato"/>
              <a:ea typeface="Lato"/>
              <a:cs typeface="Lato"/>
              <a:sym typeface="Lato"/>
            </a:endParaRPr>
          </a:p>
        </p:txBody>
      </p:sp>
      <p:sp>
        <p:nvSpPr>
          <p:cNvPr id="941" name="Google Shape;941;p86"/>
          <p:cNvSpPr/>
          <p:nvPr/>
        </p:nvSpPr>
        <p:spPr>
          <a:xfrm>
            <a:off x="7115175" y="2145500"/>
            <a:ext cx="557100" cy="507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6"/>
          <p:cNvSpPr/>
          <p:nvPr/>
        </p:nvSpPr>
        <p:spPr>
          <a:xfrm>
            <a:off x="5288125" y="2984250"/>
            <a:ext cx="835800" cy="792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3" name="Google Shape;943;p86"/>
          <p:cNvCxnSpPr>
            <a:stCxn id="934" idx="3"/>
            <a:endCxn id="939" idx="6"/>
          </p:cNvCxnSpPr>
          <p:nvPr/>
        </p:nvCxnSpPr>
        <p:spPr>
          <a:xfrm flipH="1">
            <a:off x="2416225" y="2679782"/>
            <a:ext cx="2994300" cy="61500"/>
          </a:xfrm>
          <a:prstGeom prst="straightConnector1">
            <a:avLst/>
          </a:prstGeom>
          <a:noFill/>
          <a:ln cap="flat" cmpd="sng" w="9525">
            <a:solidFill>
              <a:schemeClr val="dk2"/>
            </a:solidFill>
            <a:prstDash val="solid"/>
            <a:round/>
            <a:headEnd len="med" w="med" type="none"/>
            <a:tailEnd len="med" w="med" type="triangle"/>
          </a:ln>
        </p:spPr>
      </p:cxnSp>
      <p:cxnSp>
        <p:nvCxnSpPr>
          <p:cNvPr id="944" name="Google Shape;944;p86"/>
          <p:cNvCxnSpPr>
            <a:stCxn id="939" idx="5"/>
            <a:endCxn id="942" idx="2"/>
          </p:cNvCxnSpPr>
          <p:nvPr/>
        </p:nvCxnSpPr>
        <p:spPr>
          <a:xfrm>
            <a:off x="2259443" y="3131255"/>
            <a:ext cx="3028800" cy="249300"/>
          </a:xfrm>
          <a:prstGeom prst="straightConnector1">
            <a:avLst/>
          </a:prstGeom>
          <a:noFill/>
          <a:ln cap="flat" cmpd="sng" w="9525">
            <a:solidFill>
              <a:schemeClr val="dk2"/>
            </a:solidFill>
            <a:prstDash val="solid"/>
            <a:round/>
            <a:headEnd len="med" w="med" type="none"/>
            <a:tailEnd len="med" w="med" type="triangle"/>
          </a:ln>
        </p:spPr>
      </p:cxnSp>
      <p:cxnSp>
        <p:nvCxnSpPr>
          <p:cNvPr id="945" name="Google Shape;945;p86"/>
          <p:cNvCxnSpPr>
            <a:stCxn id="942" idx="6"/>
            <a:endCxn id="941" idx="3"/>
          </p:cNvCxnSpPr>
          <p:nvPr/>
        </p:nvCxnSpPr>
        <p:spPr>
          <a:xfrm flipH="1" rot="10800000">
            <a:off x="6123925" y="2579100"/>
            <a:ext cx="1072800" cy="801600"/>
          </a:xfrm>
          <a:prstGeom prst="straightConnector1">
            <a:avLst/>
          </a:prstGeom>
          <a:noFill/>
          <a:ln cap="flat" cmpd="sng" w="9525">
            <a:solidFill>
              <a:schemeClr val="dk2"/>
            </a:solidFill>
            <a:prstDash val="solid"/>
            <a:round/>
            <a:headEnd len="med" w="med" type="none"/>
            <a:tailEnd len="med" w="med" type="triangle"/>
          </a:ln>
        </p:spPr>
      </p:cxnSp>
      <p:cxnSp>
        <p:nvCxnSpPr>
          <p:cNvPr id="946" name="Google Shape;946;p86"/>
          <p:cNvCxnSpPr>
            <a:stCxn id="939" idx="4"/>
            <a:endCxn id="942" idx="3"/>
          </p:cNvCxnSpPr>
          <p:nvPr/>
        </p:nvCxnSpPr>
        <p:spPr>
          <a:xfrm>
            <a:off x="1880575" y="3292800"/>
            <a:ext cx="3530100" cy="368100"/>
          </a:xfrm>
          <a:prstGeom prst="straightConnector1">
            <a:avLst/>
          </a:prstGeom>
          <a:noFill/>
          <a:ln cap="flat" cmpd="sng" w="9525">
            <a:solidFill>
              <a:schemeClr val="dk2"/>
            </a:solidFill>
            <a:prstDash val="solid"/>
            <a:round/>
            <a:headEnd len="med" w="med" type="none"/>
            <a:tailEnd len="med" w="med" type="triangle"/>
          </a:ln>
        </p:spPr>
      </p:cxnSp>
      <p:sp>
        <p:nvSpPr>
          <p:cNvPr id="947" name="Google Shape;947;p86"/>
          <p:cNvSpPr/>
          <p:nvPr/>
        </p:nvSpPr>
        <p:spPr>
          <a:xfrm>
            <a:off x="7351175" y="2639325"/>
            <a:ext cx="557100" cy="507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8" name="Google Shape;948;p86"/>
          <p:cNvCxnSpPr>
            <a:stCxn id="942" idx="5"/>
            <a:endCxn id="947" idx="3"/>
          </p:cNvCxnSpPr>
          <p:nvPr/>
        </p:nvCxnSpPr>
        <p:spPr>
          <a:xfrm flipH="1" rot="10800000">
            <a:off x="6001525" y="3072732"/>
            <a:ext cx="1431300" cy="588300"/>
          </a:xfrm>
          <a:prstGeom prst="straightConnector1">
            <a:avLst/>
          </a:prstGeom>
          <a:noFill/>
          <a:ln cap="flat" cmpd="sng" w="9525">
            <a:solidFill>
              <a:schemeClr val="dk2"/>
            </a:solidFill>
            <a:prstDash val="solid"/>
            <a:round/>
            <a:headEnd len="med" w="med" type="none"/>
            <a:tailEnd len="med" w="med" type="triangle"/>
          </a:ln>
        </p:spPr>
      </p:cxnSp>
      <p:sp>
        <p:nvSpPr>
          <p:cNvPr id="949" name="Google Shape;949;p86"/>
          <p:cNvSpPr txBox="1"/>
          <p:nvPr/>
        </p:nvSpPr>
        <p:spPr>
          <a:xfrm>
            <a:off x="6766825" y="3468125"/>
            <a:ext cx="6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añade</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1000"/>
                                        <p:tgtEl>
                                          <p:spTgt spid="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1000"/>
                                        <p:tgtEl>
                                          <p:spTgt spid="9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1000"/>
                                        <p:tgtEl>
                                          <p:spTgt spid="9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1000"/>
                                        <p:tgtEl>
                                          <p:spTgt spid="9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1000"/>
                                        <p:tgtEl>
                                          <p:spTgt spid="9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1000"/>
                                        <p:tgtEl>
                                          <p:spTgt spid="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1000"/>
                                        <p:tgtEl>
                                          <p:spTgt spid="9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0"/>
                                        <p:tgtEl>
                                          <p:spTgt spid="9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type="title"/>
          </p:nvPr>
        </p:nvSpPr>
        <p:spPr>
          <a:xfrm>
            <a:off x="727800" y="1322450"/>
            <a:ext cx="7688400" cy="14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omfortaa"/>
                <a:ea typeface="Comfortaa"/>
                <a:cs typeface="Comfortaa"/>
                <a:sym typeface="Comfortaa"/>
              </a:rPr>
              <a:t>Pero el JDK por </a:t>
            </a:r>
            <a:r>
              <a:rPr lang="es">
                <a:latin typeface="Comfortaa"/>
                <a:ea typeface="Comfortaa"/>
                <a:cs typeface="Comfortaa"/>
                <a:sym typeface="Comfortaa"/>
              </a:rPr>
              <a:t>sí</a:t>
            </a:r>
            <a:r>
              <a:rPr lang="es">
                <a:latin typeface="Comfortaa"/>
                <a:ea typeface="Comfortaa"/>
                <a:cs typeface="Comfortaa"/>
                <a:sym typeface="Comfortaa"/>
              </a:rPr>
              <a:t> solo no puede solventar a toda una empresa.</a:t>
            </a:r>
            <a:endParaRPr>
              <a:latin typeface="Comfortaa"/>
              <a:ea typeface="Comfortaa"/>
              <a:cs typeface="Comfortaa"/>
              <a:sym typeface="Comfortaa"/>
            </a:endParaRPr>
          </a:p>
        </p:txBody>
      </p:sp>
      <p:pic>
        <p:nvPicPr>
          <p:cNvPr id="227" name="Google Shape;227;p24"/>
          <p:cNvPicPr preferRelativeResize="0"/>
          <p:nvPr/>
        </p:nvPicPr>
        <p:blipFill>
          <a:blip r:embed="rId3">
            <a:alphaModFix/>
          </a:blip>
          <a:stretch>
            <a:fillRect/>
          </a:stretch>
        </p:blipFill>
        <p:spPr>
          <a:xfrm>
            <a:off x="6381978" y="3393500"/>
            <a:ext cx="2762026" cy="1750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87"/>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Sesiones</a:t>
            </a:r>
            <a:endParaRPr b="1" sz="1900">
              <a:latin typeface="Lato"/>
              <a:ea typeface="Lato"/>
              <a:cs typeface="Lato"/>
              <a:sym typeface="Lato"/>
            </a:endParaRPr>
          </a:p>
        </p:txBody>
      </p:sp>
      <p:sp>
        <p:nvSpPr>
          <p:cNvPr id="955" name="Google Shape;955;p87"/>
          <p:cNvSpPr/>
          <p:nvPr/>
        </p:nvSpPr>
        <p:spPr>
          <a:xfrm>
            <a:off x="567925" y="1543025"/>
            <a:ext cx="3846900" cy="30861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7"/>
          <p:cNvSpPr/>
          <p:nvPr/>
        </p:nvSpPr>
        <p:spPr>
          <a:xfrm>
            <a:off x="1441225" y="2196700"/>
            <a:ext cx="2100300" cy="9108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300">
                <a:solidFill>
                  <a:schemeClr val="lt1"/>
                </a:solidFill>
              </a:rPr>
              <a:t>setAttribute</a:t>
            </a:r>
            <a:endParaRPr sz="2300">
              <a:solidFill>
                <a:schemeClr val="lt1"/>
              </a:solidFill>
            </a:endParaRPr>
          </a:p>
        </p:txBody>
      </p:sp>
      <p:sp>
        <p:nvSpPr>
          <p:cNvPr id="957" name="Google Shape;957;p87"/>
          <p:cNvSpPr/>
          <p:nvPr/>
        </p:nvSpPr>
        <p:spPr>
          <a:xfrm>
            <a:off x="1441225" y="3463525"/>
            <a:ext cx="2100300" cy="9108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400">
                <a:solidFill>
                  <a:schemeClr val="lt1"/>
                </a:solidFill>
              </a:rPr>
              <a:t>getAttribute</a:t>
            </a:r>
            <a:endParaRPr sz="2400">
              <a:solidFill>
                <a:schemeClr val="lt1"/>
              </a:solidFill>
            </a:endParaRPr>
          </a:p>
        </p:txBody>
      </p:sp>
      <p:sp>
        <p:nvSpPr>
          <p:cNvPr id="958" name="Google Shape;958;p87"/>
          <p:cNvSpPr/>
          <p:nvPr/>
        </p:nvSpPr>
        <p:spPr>
          <a:xfrm>
            <a:off x="6322225" y="1435900"/>
            <a:ext cx="1607400" cy="1414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7"/>
          <p:cNvSpPr/>
          <p:nvPr/>
        </p:nvSpPr>
        <p:spPr>
          <a:xfrm>
            <a:off x="5842400" y="2102650"/>
            <a:ext cx="1607400" cy="1414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7"/>
          <p:cNvSpPr/>
          <p:nvPr/>
        </p:nvSpPr>
        <p:spPr>
          <a:xfrm>
            <a:off x="6873475" y="2102650"/>
            <a:ext cx="1607400" cy="1414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7"/>
          <p:cNvSpPr txBox="1"/>
          <p:nvPr/>
        </p:nvSpPr>
        <p:spPr>
          <a:xfrm>
            <a:off x="1559750" y="1642600"/>
            <a:ext cx="210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chemeClr val="lt1"/>
                </a:solidFill>
                <a:latin typeface="Lato"/>
                <a:ea typeface="Lato"/>
                <a:cs typeface="Lato"/>
                <a:sym typeface="Lato"/>
              </a:rPr>
              <a:t>HttpSession</a:t>
            </a:r>
            <a:endParaRPr sz="2400">
              <a:solidFill>
                <a:schemeClr val="lt1"/>
              </a:solidFill>
              <a:latin typeface="Lato"/>
              <a:ea typeface="Lato"/>
              <a:cs typeface="Lato"/>
              <a:sym typeface="Lato"/>
            </a:endParaRPr>
          </a:p>
        </p:txBody>
      </p:sp>
      <p:cxnSp>
        <p:nvCxnSpPr>
          <p:cNvPr id="962" name="Google Shape;962;p87"/>
          <p:cNvCxnSpPr>
            <a:stCxn id="956" idx="3"/>
            <a:endCxn id="958" idx="1"/>
          </p:cNvCxnSpPr>
          <p:nvPr/>
        </p:nvCxnSpPr>
        <p:spPr>
          <a:xfrm flipH="1" rot="10800000">
            <a:off x="3541525" y="1642900"/>
            <a:ext cx="3016200" cy="1009200"/>
          </a:xfrm>
          <a:prstGeom prst="straightConnector1">
            <a:avLst/>
          </a:prstGeom>
          <a:noFill/>
          <a:ln cap="flat" cmpd="sng" w="9525">
            <a:solidFill>
              <a:schemeClr val="dk2"/>
            </a:solidFill>
            <a:prstDash val="solid"/>
            <a:round/>
            <a:headEnd len="med" w="med" type="none"/>
            <a:tailEnd len="med" w="med" type="triangle"/>
          </a:ln>
        </p:spPr>
      </p:cxnSp>
      <p:cxnSp>
        <p:nvCxnSpPr>
          <p:cNvPr id="963" name="Google Shape;963;p87"/>
          <p:cNvCxnSpPr>
            <a:stCxn id="960" idx="3"/>
            <a:endCxn id="957" idx="3"/>
          </p:cNvCxnSpPr>
          <p:nvPr/>
        </p:nvCxnSpPr>
        <p:spPr>
          <a:xfrm flipH="1">
            <a:off x="3541573" y="3310001"/>
            <a:ext cx="3567300" cy="609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1000"/>
                                        <p:tgtEl>
                                          <p:spTgt spid="9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1000"/>
                                        <p:tgtEl>
                                          <p:spTgt spid="9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000"/>
                                        <p:tgtEl>
                                          <p:spTgt spid="9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000"/>
                                        <p:tgtEl>
                                          <p:spTgt spid="9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1000"/>
                                        <p:tgtEl>
                                          <p:spTgt spid="9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1000"/>
                                        <p:tgtEl>
                                          <p:spTgt spid="9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1000"/>
                                        <p:tgtEl>
                                          <p:spTgt spid="9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1000"/>
                                        <p:tgtEl>
                                          <p:spTgt spid="9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pic>
        <p:nvPicPr>
          <p:cNvPr id="968" name="Google Shape;968;p88"/>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969" name="Google Shape;969;p88"/>
          <p:cNvSpPr txBox="1"/>
          <p:nvPr/>
        </p:nvSpPr>
        <p:spPr>
          <a:xfrm>
            <a:off x="816863" y="332638"/>
            <a:ext cx="727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crear una variable de sesión y leerla desde un servlet.</a:t>
            </a:r>
            <a:endParaRPr b="1" sz="1300">
              <a:solidFill>
                <a:schemeClr val="lt1"/>
              </a:solidFill>
              <a:latin typeface="Comfortaa"/>
              <a:ea typeface="Comfortaa"/>
              <a:cs typeface="Comfortaa"/>
              <a:sym typeface="Comforta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pic>
        <p:nvPicPr>
          <p:cNvPr id="974" name="Google Shape;974;p89"/>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975" name="Google Shape;975;p89"/>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89"/>
          <p:cNvSpPr txBox="1"/>
          <p:nvPr/>
        </p:nvSpPr>
        <p:spPr>
          <a:xfrm>
            <a:off x="5158175" y="330350"/>
            <a:ext cx="2564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creado </a:t>
            </a:r>
            <a:r>
              <a:rPr b="1" lang="es" sz="1300">
                <a:solidFill>
                  <a:schemeClr val="lt1"/>
                </a:solidFill>
                <a:latin typeface="Comfortaa"/>
                <a:ea typeface="Comfortaa"/>
                <a:cs typeface="Comfortaa"/>
                <a:sym typeface="Comfortaa"/>
              </a:rPr>
              <a:t>variable de sesion con servlet</a:t>
            </a:r>
            <a:r>
              <a:rPr b="1" lang="es" sz="1300">
                <a:solidFill>
                  <a:schemeClr val="lt1"/>
                </a:solidFill>
                <a:latin typeface="Comfortaa"/>
                <a:ea typeface="Comfortaa"/>
                <a:cs typeface="Comfortaa"/>
                <a:sym typeface="Comfortaa"/>
              </a:rPr>
              <a:t>.</a:t>
            </a:r>
            <a:endParaRPr b="1" sz="1300">
              <a:solidFill>
                <a:schemeClr val="lt1"/>
              </a:solidFill>
              <a:latin typeface="Comfortaa"/>
              <a:ea typeface="Comfortaa"/>
              <a:cs typeface="Comfortaa"/>
              <a:sym typeface="Comforta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pic>
        <p:nvPicPr>
          <p:cNvPr id="981" name="Google Shape;981;p90"/>
          <p:cNvPicPr preferRelativeResize="0"/>
          <p:nvPr/>
        </p:nvPicPr>
        <p:blipFill>
          <a:blip r:embed="rId3">
            <a:alphaModFix/>
          </a:blip>
          <a:stretch>
            <a:fillRect/>
          </a:stretch>
        </p:blipFill>
        <p:spPr>
          <a:xfrm>
            <a:off x="152400" y="472550"/>
            <a:ext cx="8839200" cy="1719991"/>
          </a:xfrm>
          <a:prstGeom prst="rect">
            <a:avLst/>
          </a:prstGeom>
          <a:noFill/>
          <a:ln>
            <a:noFill/>
          </a:ln>
        </p:spPr>
      </p:pic>
      <p:pic>
        <p:nvPicPr>
          <p:cNvPr id="982" name="Google Shape;982;p90"/>
          <p:cNvPicPr preferRelativeResize="0"/>
          <p:nvPr/>
        </p:nvPicPr>
        <p:blipFill>
          <a:blip r:embed="rId4">
            <a:alphaModFix/>
          </a:blip>
          <a:stretch>
            <a:fillRect/>
          </a:stretch>
        </p:blipFill>
        <p:spPr>
          <a:xfrm>
            <a:off x="888700" y="2707766"/>
            <a:ext cx="6953250" cy="18954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pic>
        <p:nvPicPr>
          <p:cNvPr id="987" name="Google Shape;987;p91"/>
          <p:cNvPicPr preferRelativeResize="0"/>
          <p:nvPr/>
        </p:nvPicPr>
        <p:blipFill>
          <a:blip r:embed="rId3">
            <a:alphaModFix/>
          </a:blip>
          <a:stretch>
            <a:fillRect/>
          </a:stretch>
        </p:blipFill>
        <p:spPr>
          <a:xfrm>
            <a:off x="1857375" y="355150"/>
            <a:ext cx="5429250" cy="1838325"/>
          </a:xfrm>
          <a:prstGeom prst="rect">
            <a:avLst/>
          </a:prstGeom>
          <a:noFill/>
          <a:ln>
            <a:noFill/>
          </a:ln>
        </p:spPr>
      </p:pic>
      <p:pic>
        <p:nvPicPr>
          <p:cNvPr id="988" name="Google Shape;988;p91"/>
          <p:cNvPicPr preferRelativeResize="0"/>
          <p:nvPr/>
        </p:nvPicPr>
        <p:blipFill>
          <a:blip r:embed="rId4">
            <a:alphaModFix/>
          </a:blip>
          <a:stretch>
            <a:fillRect/>
          </a:stretch>
        </p:blipFill>
        <p:spPr>
          <a:xfrm>
            <a:off x="152400" y="2644675"/>
            <a:ext cx="8839201" cy="182157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92"/>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Es tiempo de programar un login de verdad con Sessions.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pic>
        <p:nvPicPr>
          <p:cNvPr id="998" name="Google Shape;998;p93"/>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999" name="Google Shape;999;p93"/>
          <p:cNvSpPr txBox="1"/>
          <p:nvPr/>
        </p:nvSpPr>
        <p:spPr>
          <a:xfrm>
            <a:off x="816863" y="332638"/>
            <a:ext cx="7273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crear el login usando HttpSession. Modificaremos el proyecto de login con cookies.</a:t>
            </a:r>
            <a:endParaRPr b="1" sz="1300">
              <a:solidFill>
                <a:schemeClr val="lt1"/>
              </a:solidFill>
              <a:latin typeface="Comfortaa"/>
              <a:ea typeface="Comfortaa"/>
              <a:cs typeface="Comfortaa"/>
              <a:sym typeface="Comfortaa"/>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pic>
        <p:nvPicPr>
          <p:cNvPr id="1004" name="Google Shape;1004;p94"/>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1005" name="Google Shape;1005;p94"/>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94"/>
          <p:cNvSpPr txBox="1"/>
          <p:nvPr/>
        </p:nvSpPr>
        <p:spPr>
          <a:xfrm>
            <a:off x="5158175" y="330350"/>
            <a:ext cx="2564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creado un login con sesiones.</a:t>
            </a:r>
            <a:endParaRPr b="1" sz="1300">
              <a:solidFill>
                <a:schemeClr val="lt1"/>
              </a:solidFill>
              <a:latin typeface="Comfortaa"/>
              <a:ea typeface="Comfortaa"/>
              <a:cs typeface="Comfortaa"/>
              <a:sym typeface="Comforta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95"/>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Limitaciones Cookies</a:t>
            </a:r>
            <a:endParaRPr b="1" sz="1900">
              <a:latin typeface="Lato"/>
              <a:ea typeface="Lato"/>
              <a:cs typeface="Lato"/>
              <a:sym typeface="Lato"/>
            </a:endParaRPr>
          </a:p>
        </p:txBody>
      </p:sp>
      <p:sp>
        <p:nvSpPr>
          <p:cNvPr id="1012" name="Google Shape;1012;p95"/>
          <p:cNvSpPr/>
          <p:nvPr/>
        </p:nvSpPr>
        <p:spPr>
          <a:xfrm>
            <a:off x="589350" y="2057400"/>
            <a:ext cx="1703700" cy="5571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CLAVE</a:t>
            </a:r>
            <a:endParaRPr>
              <a:solidFill>
                <a:schemeClr val="lt1"/>
              </a:solidFill>
            </a:endParaRPr>
          </a:p>
        </p:txBody>
      </p:sp>
      <p:sp>
        <p:nvSpPr>
          <p:cNvPr id="1013" name="Google Shape;1013;p95"/>
          <p:cNvSpPr/>
          <p:nvPr/>
        </p:nvSpPr>
        <p:spPr>
          <a:xfrm>
            <a:off x="2293050" y="2057400"/>
            <a:ext cx="1703700" cy="5571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rPr>
              <a:t>VALOR</a:t>
            </a:r>
            <a:endParaRPr>
              <a:solidFill>
                <a:srgbClr val="FFFFFF"/>
              </a:solidFill>
            </a:endParaRPr>
          </a:p>
        </p:txBody>
      </p:sp>
      <p:sp>
        <p:nvSpPr>
          <p:cNvPr id="1014" name="Google Shape;1014;p95"/>
          <p:cNvSpPr/>
          <p:nvPr/>
        </p:nvSpPr>
        <p:spPr>
          <a:xfrm>
            <a:off x="6429375" y="2646750"/>
            <a:ext cx="910800" cy="9000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5"/>
          <p:cNvSpPr/>
          <p:nvPr/>
        </p:nvSpPr>
        <p:spPr>
          <a:xfrm>
            <a:off x="6860375" y="3077750"/>
            <a:ext cx="910800" cy="9000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95"/>
          <p:cNvSpPr/>
          <p:nvPr/>
        </p:nvSpPr>
        <p:spPr>
          <a:xfrm>
            <a:off x="7340175" y="2571750"/>
            <a:ext cx="910800" cy="9000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95"/>
          <p:cNvSpPr/>
          <p:nvPr/>
        </p:nvSpPr>
        <p:spPr>
          <a:xfrm>
            <a:off x="5143500" y="733650"/>
            <a:ext cx="1007400" cy="1017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Objeto</a:t>
            </a:r>
            <a:endParaRPr/>
          </a:p>
        </p:txBody>
      </p:sp>
      <p:sp>
        <p:nvSpPr>
          <p:cNvPr id="1018" name="Google Shape;1018;p95"/>
          <p:cNvSpPr/>
          <p:nvPr/>
        </p:nvSpPr>
        <p:spPr>
          <a:xfrm>
            <a:off x="4168400" y="3214675"/>
            <a:ext cx="1210800" cy="1146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Compra</a:t>
            </a:r>
            <a:endParaRPr/>
          </a:p>
        </p:txBody>
      </p:sp>
      <p:cxnSp>
        <p:nvCxnSpPr>
          <p:cNvPr id="1019" name="Google Shape;1019;p95"/>
          <p:cNvCxnSpPr>
            <a:stCxn id="1017" idx="6"/>
            <a:endCxn id="1014" idx="7"/>
          </p:cNvCxnSpPr>
          <p:nvPr/>
        </p:nvCxnSpPr>
        <p:spPr>
          <a:xfrm>
            <a:off x="6150900" y="1242600"/>
            <a:ext cx="1056000" cy="1536000"/>
          </a:xfrm>
          <a:prstGeom prst="straightConnector1">
            <a:avLst/>
          </a:prstGeom>
          <a:noFill/>
          <a:ln cap="flat" cmpd="sng" w="9525">
            <a:solidFill>
              <a:schemeClr val="dk2"/>
            </a:solidFill>
            <a:prstDash val="solid"/>
            <a:round/>
            <a:headEnd len="med" w="med" type="none"/>
            <a:tailEnd len="med" w="med" type="triangle"/>
          </a:ln>
        </p:spPr>
      </p:cxnSp>
      <p:cxnSp>
        <p:nvCxnSpPr>
          <p:cNvPr id="1020" name="Google Shape;1020;p95"/>
          <p:cNvCxnSpPr>
            <a:stCxn id="1015" idx="2"/>
            <a:endCxn id="1018" idx="6"/>
          </p:cNvCxnSpPr>
          <p:nvPr/>
        </p:nvCxnSpPr>
        <p:spPr>
          <a:xfrm flipH="1">
            <a:off x="5379275" y="3527750"/>
            <a:ext cx="1481100" cy="260100"/>
          </a:xfrm>
          <a:prstGeom prst="straightConnector1">
            <a:avLst/>
          </a:prstGeom>
          <a:noFill/>
          <a:ln cap="flat" cmpd="sng" w="9525">
            <a:solidFill>
              <a:schemeClr val="dk2"/>
            </a:solidFill>
            <a:prstDash val="solid"/>
            <a:round/>
            <a:headEnd len="med" w="med" type="none"/>
            <a:tailEnd len="med" w="med" type="triangle"/>
          </a:ln>
        </p:spPr>
      </p:cxnSp>
      <p:sp>
        <p:nvSpPr>
          <p:cNvPr id="1021" name="Google Shape;1021;p95"/>
          <p:cNvSpPr txBox="1"/>
          <p:nvPr/>
        </p:nvSpPr>
        <p:spPr>
          <a:xfrm>
            <a:off x="6933000" y="4071950"/>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Productos</a:t>
            </a:r>
            <a:endParaRPr>
              <a:latin typeface="Lato"/>
              <a:ea typeface="Lato"/>
              <a:cs typeface="Lato"/>
              <a:sym typeface="Lato"/>
            </a:endParaRPr>
          </a:p>
        </p:txBody>
      </p:sp>
      <p:sp>
        <p:nvSpPr>
          <p:cNvPr id="1022" name="Google Shape;1022;p95"/>
          <p:cNvSpPr txBox="1"/>
          <p:nvPr/>
        </p:nvSpPr>
        <p:spPr>
          <a:xfrm>
            <a:off x="589350" y="3204500"/>
            <a:ext cx="2473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latin typeface="Lato"/>
                <a:ea typeface="Lato"/>
                <a:cs typeface="Lato"/>
                <a:sym typeface="Lato"/>
              </a:rPr>
              <a:t>Agregaremos una lista de productos.</a:t>
            </a:r>
            <a:endParaRPr sz="3000">
              <a:latin typeface="Lato"/>
              <a:ea typeface="Lato"/>
              <a:cs typeface="Lato"/>
              <a:sym typeface="Lato"/>
            </a:endParaRPr>
          </a:p>
        </p:txBody>
      </p:sp>
      <p:cxnSp>
        <p:nvCxnSpPr>
          <p:cNvPr id="1023" name="Google Shape;1023;p95"/>
          <p:cNvCxnSpPr>
            <a:stCxn id="1018" idx="2"/>
            <a:endCxn id="1013" idx="2"/>
          </p:cNvCxnSpPr>
          <p:nvPr/>
        </p:nvCxnSpPr>
        <p:spPr>
          <a:xfrm rot="10800000">
            <a:off x="3144800" y="2614375"/>
            <a:ext cx="1023600" cy="1173600"/>
          </a:xfrm>
          <a:prstGeom prst="straightConnector1">
            <a:avLst/>
          </a:prstGeom>
          <a:noFill/>
          <a:ln cap="flat" cmpd="sng" w="9525">
            <a:solidFill>
              <a:schemeClr val="dk2"/>
            </a:solidFill>
            <a:prstDash val="solid"/>
            <a:round/>
            <a:headEnd len="med" w="med" type="none"/>
            <a:tailEnd len="med" w="med" type="triangle"/>
          </a:ln>
        </p:spPr>
      </p:cxnSp>
      <p:cxnSp>
        <p:nvCxnSpPr>
          <p:cNvPr id="1024" name="Google Shape;1024;p95"/>
          <p:cNvCxnSpPr/>
          <p:nvPr/>
        </p:nvCxnSpPr>
        <p:spPr>
          <a:xfrm>
            <a:off x="3180000" y="3115975"/>
            <a:ext cx="981900" cy="85500"/>
          </a:xfrm>
          <a:prstGeom prst="straightConnector1">
            <a:avLst/>
          </a:prstGeom>
          <a:noFill/>
          <a:ln cap="flat" cmpd="sng" w="9525">
            <a:solidFill>
              <a:srgbClr val="FF0000"/>
            </a:solidFill>
            <a:prstDash val="solid"/>
            <a:round/>
            <a:headEnd len="med" w="med" type="none"/>
            <a:tailEnd len="med" w="med" type="none"/>
          </a:ln>
        </p:spPr>
      </p:cxnSp>
      <p:cxnSp>
        <p:nvCxnSpPr>
          <p:cNvPr id="1025" name="Google Shape;1025;p95"/>
          <p:cNvCxnSpPr/>
          <p:nvPr/>
        </p:nvCxnSpPr>
        <p:spPr>
          <a:xfrm flipH="1">
            <a:off x="3372125" y="2870550"/>
            <a:ext cx="544200" cy="5976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1000"/>
                                        <p:tgtEl>
                                          <p:spTgt spid="1012"/>
                                        </p:tgtEl>
                                      </p:cBhvr>
                                    </p:animEffect>
                                  </p:childTnLst>
                                </p:cTn>
                              </p:par>
                              <p:par>
                                <p:cTn fill="hold" nodeType="with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1000"/>
                                        <p:tgtEl>
                                          <p:spTgt spid="1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1000"/>
                                        <p:tgtEl>
                                          <p:spTgt spid="1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1000"/>
                                        <p:tgtEl>
                                          <p:spTgt spid="10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1000"/>
                                        <p:tgtEl>
                                          <p:spTgt spid="10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1000"/>
                                        <p:tgtEl>
                                          <p:spTgt spid="10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1000"/>
                                        <p:tgtEl>
                                          <p:spTgt spid="10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1000"/>
                                        <p:tgtEl>
                                          <p:spTgt spid="10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1000"/>
                                        <p:tgtEl>
                                          <p:spTgt spid="10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1000"/>
                                        <p:tgtEl>
                                          <p:spTgt spid="1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3"/>
                                        </p:tgtEl>
                                        <p:attrNameLst>
                                          <p:attrName>style.visibility</p:attrName>
                                        </p:attrNameLst>
                                      </p:cBhvr>
                                      <p:to>
                                        <p:strVal val="visible"/>
                                      </p:to>
                                    </p:set>
                                    <p:animEffect filter="fade" transition="in">
                                      <p:cBhvr>
                                        <p:cTn dur="1000"/>
                                        <p:tgtEl>
                                          <p:spTgt spid="10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1000"/>
                                        <p:tgtEl>
                                          <p:spTgt spid="10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1000"/>
                                        <p:tgtEl>
                                          <p:spTgt spid="10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1000"/>
                                        <p:tgtEl>
                                          <p:spTgt spid="10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96"/>
          <p:cNvSpPr txBox="1"/>
          <p:nvPr>
            <p:ph type="title"/>
          </p:nvPr>
        </p:nvSpPr>
        <p:spPr>
          <a:xfrm>
            <a:off x="729450" y="2056375"/>
            <a:ext cx="6042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Java Servlet Page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25"/>
          <p:cNvPicPr preferRelativeResize="0"/>
          <p:nvPr/>
        </p:nvPicPr>
        <p:blipFill>
          <a:blip r:embed="rId3">
            <a:alphaModFix/>
          </a:blip>
          <a:stretch>
            <a:fillRect/>
          </a:stretch>
        </p:blipFill>
        <p:spPr>
          <a:xfrm>
            <a:off x="452175" y="508675"/>
            <a:ext cx="8239656" cy="46348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9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Que es un JSP</a:t>
            </a:r>
            <a:endParaRPr/>
          </a:p>
        </p:txBody>
      </p:sp>
      <p:sp>
        <p:nvSpPr>
          <p:cNvPr id="1036" name="Google Shape;1036;p97"/>
          <p:cNvSpPr txBox="1"/>
          <p:nvPr/>
        </p:nvSpPr>
        <p:spPr>
          <a:xfrm>
            <a:off x="819175" y="1884563"/>
            <a:ext cx="7273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latin typeface="Comfortaa"/>
                <a:ea typeface="Comfortaa"/>
                <a:cs typeface="Comfortaa"/>
                <a:sym typeface="Comfortaa"/>
              </a:rPr>
              <a:t>Una página HTML con código java incrustado en el.</a:t>
            </a:r>
            <a:endParaRPr b="1" sz="1300">
              <a:latin typeface="Comfortaa"/>
              <a:ea typeface="Comfortaa"/>
              <a:cs typeface="Comfortaa"/>
              <a:sym typeface="Comfortaa"/>
            </a:endParaRPr>
          </a:p>
          <a:p>
            <a:pPr indent="0" lvl="0" marL="0" rtl="0" algn="l">
              <a:spcBef>
                <a:spcPts val="0"/>
              </a:spcBef>
              <a:spcAft>
                <a:spcPts val="0"/>
              </a:spcAft>
              <a:buNone/>
            </a:pPr>
            <a:r>
              <a:rPr b="1" lang="es" sz="1300">
                <a:latin typeface="Comfortaa"/>
                <a:ea typeface="Comfortaa"/>
                <a:cs typeface="Comfortaa"/>
                <a:sym typeface="Comfortaa"/>
              </a:rPr>
              <a:t>Puede incluir contenido </a:t>
            </a:r>
            <a:r>
              <a:rPr b="1" lang="es" sz="1300">
                <a:latin typeface="Comfortaa"/>
                <a:ea typeface="Comfortaa"/>
                <a:cs typeface="Comfortaa"/>
                <a:sym typeface="Comfortaa"/>
              </a:rPr>
              <a:t>dinámico</a:t>
            </a:r>
            <a:r>
              <a:rPr b="1" lang="es" sz="1300">
                <a:latin typeface="Comfortaa"/>
                <a:ea typeface="Comfortaa"/>
                <a:cs typeface="Comfortaa"/>
                <a:sym typeface="Comfortaa"/>
              </a:rPr>
              <a:t> desde Java.</a:t>
            </a:r>
            <a:endParaRPr b="1" sz="1300">
              <a:latin typeface="Comfortaa"/>
              <a:ea typeface="Comfortaa"/>
              <a:cs typeface="Comfortaa"/>
              <a:sym typeface="Comfortaa"/>
            </a:endParaRPr>
          </a:p>
          <a:p>
            <a:pPr indent="0" lvl="0" marL="0" rtl="0" algn="l">
              <a:spcBef>
                <a:spcPts val="0"/>
              </a:spcBef>
              <a:spcAft>
                <a:spcPts val="0"/>
              </a:spcAft>
              <a:buNone/>
            </a:pPr>
            <a:r>
              <a:rPr b="1" lang="es" sz="1300">
                <a:latin typeface="Comfortaa"/>
                <a:ea typeface="Comfortaa"/>
                <a:cs typeface="Comfortaa"/>
                <a:sym typeface="Comfortaa"/>
              </a:rPr>
              <a:t>Y para de contar.</a:t>
            </a:r>
            <a:endParaRPr b="1" sz="1300">
              <a:latin typeface="Comfortaa"/>
              <a:ea typeface="Comfortaa"/>
              <a:cs typeface="Comfortaa"/>
              <a:sym typeface="Comforta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98"/>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Java Server Page</a:t>
            </a:r>
            <a:endParaRPr b="1" sz="1900">
              <a:latin typeface="Lato"/>
              <a:ea typeface="Lato"/>
              <a:cs typeface="Lato"/>
              <a:sym typeface="Lato"/>
            </a:endParaRPr>
          </a:p>
        </p:txBody>
      </p:sp>
      <p:sp>
        <p:nvSpPr>
          <p:cNvPr id="1042" name="Google Shape;1042;p98"/>
          <p:cNvSpPr/>
          <p:nvPr/>
        </p:nvSpPr>
        <p:spPr>
          <a:xfrm>
            <a:off x="3450500" y="1382550"/>
            <a:ext cx="2442600" cy="3366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98"/>
          <p:cNvSpPr txBox="1"/>
          <p:nvPr/>
        </p:nvSpPr>
        <p:spPr>
          <a:xfrm>
            <a:off x="4329200" y="1539800"/>
            <a:ext cx="685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chemeClr val="lt1"/>
                </a:solidFill>
                <a:latin typeface="Lato"/>
                <a:ea typeface="Lato"/>
                <a:cs typeface="Lato"/>
                <a:sym typeface="Lato"/>
              </a:rPr>
              <a:t>JSP</a:t>
            </a:r>
            <a:endParaRPr b="1" sz="2200">
              <a:solidFill>
                <a:schemeClr val="lt1"/>
              </a:solidFill>
              <a:latin typeface="Lato"/>
              <a:ea typeface="Lato"/>
              <a:cs typeface="Lato"/>
              <a:sym typeface="Lato"/>
            </a:endParaRPr>
          </a:p>
          <a:p>
            <a:pPr indent="0" lvl="0" marL="0" rtl="0" algn="l">
              <a:spcBef>
                <a:spcPts val="0"/>
              </a:spcBef>
              <a:spcAft>
                <a:spcPts val="0"/>
              </a:spcAft>
              <a:buNone/>
            </a:pPr>
            <a:r>
              <a:t/>
            </a:r>
            <a:endParaRPr b="1" sz="2200">
              <a:solidFill>
                <a:schemeClr val="lt1"/>
              </a:solidFill>
              <a:latin typeface="Lato"/>
              <a:ea typeface="Lato"/>
              <a:cs typeface="Lato"/>
              <a:sym typeface="Lato"/>
            </a:endParaRPr>
          </a:p>
        </p:txBody>
      </p:sp>
      <p:sp>
        <p:nvSpPr>
          <p:cNvPr id="1044" name="Google Shape;1044;p98"/>
          <p:cNvSpPr/>
          <p:nvPr/>
        </p:nvSpPr>
        <p:spPr>
          <a:xfrm>
            <a:off x="3716550" y="2112225"/>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&lt;html&gt;</a:t>
            </a:r>
            <a:endParaRPr/>
          </a:p>
        </p:txBody>
      </p:sp>
      <p:sp>
        <p:nvSpPr>
          <p:cNvPr id="1045" name="Google Shape;1045;p98"/>
          <p:cNvSpPr/>
          <p:nvPr/>
        </p:nvSpPr>
        <p:spPr>
          <a:xfrm>
            <a:off x="3716550" y="2571750"/>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&lt;body&gt;</a:t>
            </a:r>
            <a:endParaRPr/>
          </a:p>
        </p:txBody>
      </p:sp>
      <p:sp>
        <p:nvSpPr>
          <p:cNvPr id="1046" name="Google Shape;1046;p98"/>
          <p:cNvSpPr/>
          <p:nvPr/>
        </p:nvSpPr>
        <p:spPr>
          <a:xfrm>
            <a:off x="3716450" y="3031275"/>
            <a:ext cx="1910700" cy="4113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&lt;%int numero=8%&gt;</a:t>
            </a:r>
            <a:endParaRPr/>
          </a:p>
        </p:txBody>
      </p:sp>
      <p:sp>
        <p:nvSpPr>
          <p:cNvPr id="1047" name="Google Shape;1047;p98"/>
          <p:cNvSpPr/>
          <p:nvPr/>
        </p:nvSpPr>
        <p:spPr>
          <a:xfrm>
            <a:off x="3716550" y="3490800"/>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&lt;/body&gt;</a:t>
            </a:r>
            <a:endParaRPr/>
          </a:p>
        </p:txBody>
      </p:sp>
      <p:sp>
        <p:nvSpPr>
          <p:cNvPr id="1048" name="Google Shape;1048;p98"/>
          <p:cNvSpPr/>
          <p:nvPr/>
        </p:nvSpPr>
        <p:spPr>
          <a:xfrm>
            <a:off x="3716450" y="3950325"/>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&lt;/html&gt;</a:t>
            </a:r>
            <a:endParaRPr/>
          </a:p>
        </p:txBody>
      </p:sp>
      <p:sp>
        <p:nvSpPr>
          <p:cNvPr id="1049" name="Google Shape;1049;p98"/>
          <p:cNvSpPr txBox="1"/>
          <p:nvPr/>
        </p:nvSpPr>
        <p:spPr>
          <a:xfrm>
            <a:off x="867550" y="2834700"/>
            <a:ext cx="97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HTML</a:t>
            </a:r>
            <a:endParaRPr b="1" sz="1800">
              <a:latin typeface="Lato"/>
              <a:ea typeface="Lato"/>
              <a:cs typeface="Lato"/>
              <a:sym typeface="Lato"/>
            </a:endParaRPr>
          </a:p>
        </p:txBody>
      </p:sp>
      <p:cxnSp>
        <p:nvCxnSpPr>
          <p:cNvPr id="1050" name="Google Shape;1050;p98"/>
          <p:cNvCxnSpPr>
            <a:stCxn id="1049" idx="3"/>
            <a:endCxn id="1044" idx="1"/>
          </p:cNvCxnSpPr>
          <p:nvPr/>
        </p:nvCxnSpPr>
        <p:spPr>
          <a:xfrm flipH="1" rot="10800000">
            <a:off x="1846150" y="2317950"/>
            <a:ext cx="1870500" cy="747600"/>
          </a:xfrm>
          <a:prstGeom prst="straightConnector1">
            <a:avLst/>
          </a:prstGeom>
          <a:noFill/>
          <a:ln cap="flat" cmpd="sng" w="9525">
            <a:solidFill>
              <a:schemeClr val="dk2"/>
            </a:solidFill>
            <a:prstDash val="solid"/>
            <a:round/>
            <a:headEnd len="med" w="med" type="none"/>
            <a:tailEnd len="med" w="med" type="triangle"/>
          </a:ln>
        </p:spPr>
      </p:cxnSp>
      <p:cxnSp>
        <p:nvCxnSpPr>
          <p:cNvPr id="1051" name="Google Shape;1051;p98"/>
          <p:cNvCxnSpPr>
            <a:stCxn id="1049" idx="3"/>
            <a:endCxn id="1045" idx="1"/>
          </p:cNvCxnSpPr>
          <p:nvPr/>
        </p:nvCxnSpPr>
        <p:spPr>
          <a:xfrm flipH="1" rot="10800000">
            <a:off x="1846150" y="2777250"/>
            <a:ext cx="1870500" cy="288300"/>
          </a:xfrm>
          <a:prstGeom prst="straightConnector1">
            <a:avLst/>
          </a:prstGeom>
          <a:noFill/>
          <a:ln cap="flat" cmpd="sng" w="9525">
            <a:solidFill>
              <a:schemeClr val="dk2"/>
            </a:solidFill>
            <a:prstDash val="solid"/>
            <a:round/>
            <a:headEnd len="med" w="med" type="none"/>
            <a:tailEnd len="med" w="med" type="triangle"/>
          </a:ln>
        </p:spPr>
      </p:cxnSp>
      <p:cxnSp>
        <p:nvCxnSpPr>
          <p:cNvPr id="1052" name="Google Shape;1052;p98"/>
          <p:cNvCxnSpPr>
            <a:stCxn id="1049" idx="3"/>
            <a:endCxn id="1047" idx="1"/>
          </p:cNvCxnSpPr>
          <p:nvPr/>
        </p:nvCxnSpPr>
        <p:spPr>
          <a:xfrm>
            <a:off x="1846150" y="3065550"/>
            <a:ext cx="1870500" cy="630900"/>
          </a:xfrm>
          <a:prstGeom prst="straightConnector1">
            <a:avLst/>
          </a:prstGeom>
          <a:noFill/>
          <a:ln cap="flat" cmpd="sng" w="9525">
            <a:solidFill>
              <a:schemeClr val="dk2"/>
            </a:solidFill>
            <a:prstDash val="solid"/>
            <a:round/>
            <a:headEnd len="med" w="med" type="none"/>
            <a:tailEnd len="med" w="med" type="triangle"/>
          </a:ln>
        </p:spPr>
      </p:cxnSp>
      <p:cxnSp>
        <p:nvCxnSpPr>
          <p:cNvPr id="1053" name="Google Shape;1053;p98"/>
          <p:cNvCxnSpPr>
            <a:stCxn id="1049" idx="3"/>
            <a:endCxn id="1048" idx="1"/>
          </p:cNvCxnSpPr>
          <p:nvPr/>
        </p:nvCxnSpPr>
        <p:spPr>
          <a:xfrm>
            <a:off x="1846150" y="3065550"/>
            <a:ext cx="1870200" cy="1090500"/>
          </a:xfrm>
          <a:prstGeom prst="straightConnector1">
            <a:avLst/>
          </a:prstGeom>
          <a:noFill/>
          <a:ln cap="flat" cmpd="sng" w="9525">
            <a:solidFill>
              <a:schemeClr val="dk2"/>
            </a:solidFill>
            <a:prstDash val="solid"/>
            <a:round/>
            <a:headEnd len="med" w="med" type="none"/>
            <a:tailEnd len="med" w="med" type="triangle"/>
          </a:ln>
        </p:spPr>
      </p:cxnSp>
      <p:sp>
        <p:nvSpPr>
          <p:cNvPr id="1054" name="Google Shape;1054;p98"/>
          <p:cNvSpPr txBox="1"/>
          <p:nvPr/>
        </p:nvSpPr>
        <p:spPr>
          <a:xfrm>
            <a:off x="7497450" y="3006075"/>
            <a:ext cx="97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HTML</a:t>
            </a:r>
            <a:endParaRPr b="1" sz="1800">
              <a:latin typeface="Lato"/>
              <a:ea typeface="Lato"/>
              <a:cs typeface="Lato"/>
              <a:sym typeface="Lato"/>
            </a:endParaRPr>
          </a:p>
        </p:txBody>
      </p:sp>
      <p:cxnSp>
        <p:nvCxnSpPr>
          <p:cNvPr id="1055" name="Google Shape;1055;p98"/>
          <p:cNvCxnSpPr>
            <a:endCxn id="1046" idx="3"/>
          </p:cNvCxnSpPr>
          <p:nvPr/>
        </p:nvCxnSpPr>
        <p:spPr>
          <a:xfrm rot="10800000">
            <a:off x="5627150" y="3236925"/>
            <a:ext cx="1870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9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Donde se procesan los JSP y donde los coloco?</a:t>
            </a:r>
            <a:endParaRPr/>
          </a:p>
        </p:txBody>
      </p:sp>
      <p:sp>
        <p:nvSpPr>
          <p:cNvPr id="1061" name="Google Shape;1061;p99"/>
          <p:cNvSpPr txBox="1"/>
          <p:nvPr/>
        </p:nvSpPr>
        <p:spPr>
          <a:xfrm>
            <a:off x="935400" y="2187538"/>
            <a:ext cx="7273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latin typeface="Comfortaa"/>
                <a:ea typeface="Comfortaa"/>
                <a:cs typeface="Comfortaa"/>
                <a:sym typeface="Comfortaa"/>
              </a:rPr>
              <a:t>Los JSP son procesados en el servidor. Y como resultado se devuelve una página html con </a:t>
            </a:r>
            <a:r>
              <a:rPr b="1" lang="es" sz="1300">
                <a:latin typeface="Comfortaa"/>
                <a:ea typeface="Comfortaa"/>
                <a:cs typeface="Comfortaa"/>
                <a:sym typeface="Comfortaa"/>
              </a:rPr>
              <a:t>código</a:t>
            </a:r>
            <a:r>
              <a:rPr b="1" lang="es" sz="1300">
                <a:latin typeface="Comfortaa"/>
                <a:ea typeface="Comfortaa"/>
                <a:cs typeface="Comfortaa"/>
                <a:sym typeface="Comfortaa"/>
              </a:rPr>
              <a:t> java entre sectores definidos.</a:t>
            </a:r>
            <a:endParaRPr b="1" sz="1300">
              <a:latin typeface="Comfortaa"/>
              <a:ea typeface="Comfortaa"/>
              <a:cs typeface="Comfortaa"/>
              <a:sym typeface="Comfortaa"/>
            </a:endParaRPr>
          </a:p>
        </p:txBody>
      </p:sp>
      <p:sp>
        <p:nvSpPr>
          <p:cNvPr id="1062" name="Google Shape;1062;p99"/>
          <p:cNvSpPr txBox="1"/>
          <p:nvPr/>
        </p:nvSpPr>
        <p:spPr>
          <a:xfrm>
            <a:off x="935400" y="3189788"/>
            <a:ext cx="7273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latin typeface="Comfortaa"/>
                <a:ea typeface="Comfortaa"/>
                <a:cs typeface="Comfortaa"/>
                <a:sym typeface="Comfortaa"/>
              </a:rPr>
              <a:t>Los JSP deben ir dentro de tu carpeta WebContent y solo pueden tener la </a:t>
            </a:r>
            <a:r>
              <a:rPr b="1" lang="es" sz="1300">
                <a:latin typeface="Comfortaa"/>
                <a:ea typeface="Comfortaa"/>
                <a:cs typeface="Comfortaa"/>
                <a:sym typeface="Comfortaa"/>
              </a:rPr>
              <a:t>extensión</a:t>
            </a:r>
            <a:r>
              <a:rPr b="1" lang="es" sz="1300">
                <a:latin typeface="Comfortaa"/>
                <a:ea typeface="Comfortaa"/>
                <a:cs typeface="Comfortaa"/>
                <a:sym typeface="Comfortaa"/>
              </a:rPr>
              <a:t> .jsp.</a:t>
            </a:r>
            <a:endParaRPr b="1" sz="1300">
              <a:latin typeface="Comfortaa"/>
              <a:ea typeface="Comfortaa"/>
              <a:cs typeface="Comfortaa"/>
              <a:sym typeface="Comfortaa"/>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00"/>
          <p:cNvSpPr/>
          <p:nvPr/>
        </p:nvSpPr>
        <p:spPr>
          <a:xfrm>
            <a:off x="999675" y="3078875"/>
            <a:ext cx="7425000" cy="1660800"/>
          </a:xfrm>
          <a:prstGeom prst="rect">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00"/>
          <p:cNvSpPr/>
          <p:nvPr/>
        </p:nvSpPr>
        <p:spPr>
          <a:xfrm>
            <a:off x="999675" y="1362475"/>
            <a:ext cx="7425000" cy="16608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00"/>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Los JSP</a:t>
            </a:r>
            <a:endParaRPr b="1" sz="1900">
              <a:latin typeface="Lato"/>
              <a:ea typeface="Lato"/>
              <a:cs typeface="Lato"/>
              <a:sym typeface="Lato"/>
            </a:endParaRPr>
          </a:p>
        </p:txBody>
      </p:sp>
      <p:sp>
        <p:nvSpPr>
          <p:cNvPr id="1070" name="Google Shape;1070;p100"/>
          <p:cNvSpPr/>
          <p:nvPr/>
        </p:nvSpPr>
        <p:spPr>
          <a:xfrm>
            <a:off x="1451125" y="1593950"/>
            <a:ext cx="1612500" cy="11913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900">
                <a:solidFill>
                  <a:schemeClr val="lt2"/>
                </a:solidFill>
              </a:rPr>
              <a:t>Servlets</a:t>
            </a:r>
            <a:endParaRPr sz="1900">
              <a:solidFill>
                <a:schemeClr val="lt2"/>
              </a:solidFill>
            </a:endParaRPr>
          </a:p>
          <a:p>
            <a:pPr indent="0" lvl="0" marL="0" rtl="0" algn="l">
              <a:spcBef>
                <a:spcPts val="0"/>
              </a:spcBef>
              <a:spcAft>
                <a:spcPts val="0"/>
              </a:spcAft>
              <a:buNone/>
            </a:pPr>
            <a:r>
              <a:t/>
            </a:r>
            <a:endParaRPr/>
          </a:p>
        </p:txBody>
      </p:sp>
      <p:sp>
        <p:nvSpPr>
          <p:cNvPr id="1071" name="Google Shape;1071;p100"/>
          <p:cNvSpPr txBox="1"/>
          <p:nvPr/>
        </p:nvSpPr>
        <p:spPr>
          <a:xfrm>
            <a:off x="4140675" y="1511900"/>
            <a:ext cx="142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Código Java</a:t>
            </a:r>
            <a:endParaRPr b="1" sz="1800">
              <a:latin typeface="Lato"/>
              <a:ea typeface="Lato"/>
              <a:cs typeface="Lato"/>
              <a:sym typeface="Lato"/>
            </a:endParaRPr>
          </a:p>
        </p:txBody>
      </p:sp>
      <p:sp>
        <p:nvSpPr>
          <p:cNvPr id="1072" name="Google Shape;1072;p100"/>
          <p:cNvSpPr txBox="1"/>
          <p:nvPr/>
        </p:nvSpPr>
        <p:spPr>
          <a:xfrm>
            <a:off x="4140675" y="2117450"/>
            <a:ext cx="142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Html</a:t>
            </a:r>
            <a:endParaRPr b="1" sz="1800">
              <a:latin typeface="Lato"/>
              <a:ea typeface="Lato"/>
              <a:cs typeface="Lato"/>
              <a:sym typeface="Lato"/>
            </a:endParaRPr>
          </a:p>
        </p:txBody>
      </p:sp>
      <p:cxnSp>
        <p:nvCxnSpPr>
          <p:cNvPr id="1073" name="Google Shape;1073;p100"/>
          <p:cNvCxnSpPr>
            <a:stCxn id="1070" idx="6"/>
            <a:endCxn id="1071" idx="1"/>
          </p:cNvCxnSpPr>
          <p:nvPr/>
        </p:nvCxnSpPr>
        <p:spPr>
          <a:xfrm flipH="1" rot="10800000">
            <a:off x="3063625" y="1742900"/>
            <a:ext cx="1077000" cy="446700"/>
          </a:xfrm>
          <a:prstGeom prst="straightConnector1">
            <a:avLst/>
          </a:prstGeom>
          <a:noFill/>
          <a:ln cap="flat" cmpd="sng" w="9525">
            <a:solidFill>
              <a:schemeClr val="dk2"/>
            </a:solidFill>
            <a:prstDash val="solid"/>
            <a:round/>
            <a:headEnd len="med" w="med" type="none"/>
            <a:tailEnd len="med" w="med" type="triangle"/>
          </a:ln>
        </p:spPr>
      </p:cxnSp>
      <p:cxnSp>
        <p:nvCxnSpPr>
          <p:cNvPr id="1074" name="Google Shape;1074;p100"/>
          <p:cNvCxnSpPr>
            <a:stCxn id="1070" idx="6"/>
            <a:endCxn id="1072" idx="1"/>
          </p:cNvCxnSpPr>
          <p:nvPr/>
        </p:nvCxnSpPr>
        <p:spPr>
          <a:xfrm>
            <a:off x="3063625" y="2189600"/>
            <a:ext cx="1077000" cy="158700"/>
          </a:xfrm>
          <a:prstGeom prst="straightConnector1">
            <a:avLst/>
          </a:prstGeom>
          <a:noFill/>
          <a:ln cap="flat" cmpd="sng" w="9525">
            <a:solidFill>
              <a:schemeClr val="dk2"/>
            </a:solidFill>
            <a:prstDash val="solid"/>
            <a:round/>
            <a:headEnd len="med" w="med" type="none"/>
            <a:tailEnd len="med" w="med" type="none"/>
          </a:ln>
        </p:spPr>
      </p:cxnSp>
      <p:sp>
        <p:nvSpPr>
          <p:cNvPr id="1075" name="Google Shape;1075;p100"/>
          <p:cNvSpPr/>
          <p:nvPr/>
        </p:nvSpPr>
        <p:spPr>
          <a:xfrm>
            <a:off x="1503500" y="3273150"/>
            <a:ext cx="1507800" cy="11529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chemeClr val="lt1"/>
                </a:solidFill>
              </a:rPr>
              <a:t>JSP</a:t>
            </a:r>
            <a:endParaRPr sz="2600">
              <a:solidFill>
                <a:schemeClr val="lt1"/>
              </a:solidFill>
            </a:endParaRPr>
          </a:p>
        </p:txBody>
      </p:sp>
      <p:sp>
        <p:nvSpPr>
          <p:cNvPr id="1076" name="Google Shape;1076;p100"/>
          <p:cNvSpPr txBox="1"/>
          <p:nvPr/>
        </p:nvSpPr>
        <p:spPr>
          <a:xfrm>
            <a:off x="4140675" y="3374325"/>
            <a:ext cx="142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Html</a:t>
            </a:r>
            <a:endParaRPr b="1" sz="1800">
              <a:latin typeface="Lato"/>
              <a:ea typeface="Lato"/>
              <a:cs typeface="Lato"/>
              <a:sym typeface="Lato"/>
            </a:endParaRPr>
          </a:p>
        </p:txBody>
      </p:sp>
      <p:sp>
        <p:nvSpPr>
          <p:cNvPr id="1077" name="Google Shape;1077;p100"/>
          <p:cNvSpPr txBox="1"/>
          <p:nvPr/>
        </p:nvSpPr>
        <p:spPr>
          <a:xfrm>
            <a:off x="4236625" y="3897450"/>
            <a:ext cx="142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Código Java</a:t>
            </a:r>
            <a:endParaRPr b="1" sz="1800">
              <a:latin typeface="Lato"/>
              <a:ea typeface="Lato"/>
              <a:cs typeface="Lato"/>
              <a:sym typeface="Lato"/>
            </a:endParaRPr>
          </a:p>
        </p:txBody>
      </p:sp>
      <p:cxnSp>
        <p:nvCxnSpPr>
          <p:cNvPr id="1078" name="Google Shape;1078;p100"/>
          <p:cNvCxnSpPr>
            <a:stCxn id="1075" idx="3"/>
            <a:endCxn id="1076" idx="1"/>
          </p:cNvCxnSpPr>
          <p:nvPr/>
        </p:nvCxnSpPr>
        <p:spPr>
          <a:xfrm flipH="1" rot="10800000">
            <a:off x="3011300" y="3605100"/>
            <a:ext cx="1129500" cy="244500"/>
          </a:xfrm>
          <a:prstGeom prst="straightConnector1">
            <a:avLst/>
          </a:prstGeom>
          <a:noFill/>
          <a:ln cap="flat" cmpd="sng" w="9525">
            <a:solidFill>
              <a:schemeClr val="dk2"/>
            </a:solidFill>
            <a:prstDash val="solid"/>
            <a:round/>
            <a:headEnd len="med" w="med" type="none"/>
            <a:tailEnd len="med" w="med" type="triangle"/>
          </a:ln>
        </p:spPr>
      </p:cxnSp>
      <p:cxnSp>
        <p:nvCxnSpPr>
          <p:cNvPr id="1079" name="Google Shape;1079;p100"/>
          <p:cNvCxnSpPr>
            <a:stCxn id="1075" idx="3"/>
            <a:endCxn id="1077" idx="1"/>
          </p:cNvCxnSpPr>
          <p:nvPr/>
        </p:nvCxnSpPr>
        <p:spPr>
          <a:xfrm>
            <a:off x="3011300" y="3849600"/>
            <a:ext cx="1225200" cy="278700"/>
          </a:xfrm>
          <a:prstGeom prst="straightConnector1">
            <a:avLst/>
          </a:prstGeom>
          <a:noFill/>
          <a:ln cap="flat" cmpd="sng" w="9525">
            <a:solidFill>
              <a:schemeClr val="dk2"/>
            </a:solidFill>
            <a:prstDash val="solid"/>
            <a:round/>
            <a:headEnd len="med" w="med" type="none"/>
            <a:tailEnd len="med" w="med" type="triangle"/>
          </a:ln>
        </p:spPr>
      </p:cxnSp>
      <p:sp>
        <p:nvSpPr>
          <p:cNvPr id="1080" name="Google Shape;1080;p100"/>
          <p:cNvSpPr txBox="1"/>
          <p:nvPr/>
        </p:nvSpPr>
        <p:spPr>
          <a:xfrm>
            <a:off x="6034350" y="1727900"/>
            <a:ext cx="2724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400">
                <a:latin typeface="Lato"/>
                <a:ea typeface="Lato"/>
                <a:cs typeface="Lato"/>
                <a:sym typeface="Lato"/>
              </a:rPr>
              <a:t>Control del negocio</a:t>
            </a:r>
            <a:endParaRPr b="1" sz="2400">
              <a:latin typeface="Lato"/>
              <a:ea typeface="Lato"/>
              <a:cs typeface="Lato"/>
              <a:sym typeface="Lato"/>
            </a:endParaRPr>
          </a:p>
        </p:txBody>
      </p:sp>
      <p:sp>
        <p:nvSpPr>
          <p:cNvPr id="1081" name="Google Shape;1081;p100"/>
          <p:cNvSpPr txBox="1"/>
          <p:nvPr/>
        </p:nvSpPr>
        <p:spPr>
          <a:xfrm>
            <a:off x="6034350" y="3603300"/>
            <a:ext cx="171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latin typeface="Lato"/>
                <a:ea typeface="Lato"/>
                <a:cs typeface="Lato"/>
                <a:sym typeface="Lato"/>
              </a:rPr>
              <a:t>Maquetación</a:t>
            </a:r>
            <a:endParaRPr b="1" sz="2000">
              <a:latin typeface="Lato"/>
              <a:ea typeface="Lato"/>
              <a:cs typeface="Lato"/>
              <a:sym typeface="La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01"/>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Java Server Page</a:t>
            </a:r>
            <a:endParaRPr b="1" sz="1900">
              <a:latin typeface="Lato"/>
              <a:ea typeface="Lato"/>
              <a:cs typeface="Lato"/>
              <a:sym typeface="Lato"/>
            </a:endParaRPr>
          </a:p>
        </p:txBody>
      </p:sp>
      <p:sp>
        <p:nvSpPr>
          <p:cNvPr id="1087" name="Google Shape;1087;p101"/>
          <p:cNvSpPr/>
          <p:nvPr/>
        </p:nvSpPr>
        <p:spPr>
          <a:xfrm>
            <a:off x="306350" y="1511550"/>
            <a:ext cx="2442600" cy="3366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01"/>
          <p:cNvSpPr txBox="1"/>
          <p:nvPr/>
        </p:nvSpPr>
        <p:spPr>
          <a:xfrm>
            <a:off x="1185050" y="1668800"/>
            <a:ext cx="685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chemeClr val="lt1"/>
                </a:solidFill>
                <a:latin typeface="Lato"/>
                <a:ea typeface="Lato"/>
                <a:cs typeface="Lato"/>
                <a:sym typeface="Lato"/>
              </a:rPr>
              <a:t>JSP</a:t>
            </a:r>
            <a:endParaRPr b="1" sz="2200">
              <a:solidFill>
                <a:schemeClr val="lt1"/>
              </a:solidFill>
              <a:latin typeface="Lato"/>
              <a:ea typeface="Lato"/>
              <a:cs typeface="Lato"/>
              <a:sym typeface="Lato"/>
            </a:endParaRPr>
          </a:p>
          <a:p>
            <a:pPr indent="0" lvl="0" marL="0" rtl="0" algn="l">
              <a:spcBef>
                <a:spcPts val="0"/>
              </a:spcBef>
              <a:spcAft>
                <a:spcPts val="0"/>
              </a:spcAft>
              <a:buNone/>
            </a:pPr>
            <a:r>
              <a:t/>
            </a:r>
            <a:endParaRPr b="1" sz="2200">
              <a:solidFill>
                <a:schemeClr val="lt1"/>
              </a:solidFill>
              <a:latin typeface="Lato"/>
              <a:ea typeface="Lato"/>
              <a:cs typeface="Lato"/>
              <a:sym typeface="Lato"/>
            </a:endParaRPr>
          </a:p>
        </p:txBody>
      </p:sp>
      <p:sp>
        <p:nvSpPr>
          <p:cNvPr id="1089" name="Google Shape;1089;p101"/>
          <p:cNvSpPr/>
          <p:nvPr/>
        </p:nvSpPr>
        <p:spPr>
          <a:xfrm>
            <a:off x="572400" y="2241225"/>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&lt;html&gt;</a:t>
            </a:r>
            <a:endParaRPr/>
          </a:p>
        </p:txBody>
      </p:sp>
      <p:sp>
        <p:nvSpPr>
          <p:cNvPr id="1090" name="Google Shape;1090;p101"/>
          <p:cNvSpPr/>
          <p:nvPr/>
        </p:nvSpPr>
        <p:spPr>
          <a:xfrm>
            <a:off x="572400" y="2700750"/>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&lt;body&gt;</a:t>
            </a:r>
            <a:endParaRPr/>
          </a:p>
        </p:txBody>
      </p:sp>
      <p:sp>
        <p:nvSpPr>
          <p:cNvPr id="1091" name="Google Shape;1091;p101"/>
          <p:cNvSpPr/>
          <p:nvPr/>
        </p:nvSpPr>
        <p:spPr>
          <a:xfrm>
            <a:off x="572300" y="3160275"/>
            <a:ext cx="1910700" cy="4113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&lt;%int numero=8%&gt;</a:t>
            </a:r>
            <a:endParaRPr/>
          </a:p>
        </p:txBody>
      </p:sp>
      <p:sp>
        <p:nvSpPr>
          <p:cNvPr id="1092" name="Google Shape;1092;p101"/>
          <p:cNvSpPr/>
          <p:nvPr/>
        </p:nvSpPr>
        <p:spPr>
          <a:xfrm>
            <a:off x="572400" y="3619800"/>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&lt;/body&gt;</a:t>
            </a:r>
            <a:endParaRPr/>
          </a:p>
        </p:txBody>
      </p:sp>
      <p:sp>
        <p:nvSpPr>
          <p:cNvPr id="1093" name="Google Shape;1093;p101"/>
          <p:cNvSpPr/>
          <p:nvPr/>
        </p:nvSpPr>
        <p:spPr>
          <a:xfrm>
            <a:off x="572300" y="4079325"/>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&lt;/html&gt;</a:t>
            </a:r>
            <a:endParaRPr/>
          </a:p>
        </p:txBody>
      </p:sp>
      <p:sp>
        <p:nvSpPr>
          <p:cNvPr id="1094" name="Google Shape;1094;p101"/>
          <p:cNvSpPr/>
          <p:nvPr/>
        </p:nvSpPr>
        <p:spPr>
          <a:xfrm>
            <a:off x="3769413" y="1797800"/>
            <a:ext cx="1330200" cy="118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JSP Compiler</a:t>
            </a:r>
            <a:endParaRPr/>
          </a:p>
        </p:txBody>
      </p:sp>
      <p:sp>
        <p:nvSpPr>
          <p:cNvPr id="1095" name="Google Shape;1095;p101"/>
          <p:cNvSpPr/>
          <p:nvPr/>
        </p:nvSpPr>
        <p:spPr>
          <a:xfrm>
            <a:off x="6385925" y="1709000"/>
            <a:ext cx="1475400" cy="136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chemeClr val="lt2"/>
                </a:solidFill>
              </a:rPr>
              <a:t>Servlet</a:t>
            </a:r>
            <a:endParaRPr sz="2000">
              <a:solidFill>
                <a:schemeClr val="lt2"/>
              </a:solidFill>
            </a:endParaRPr>
          </a:p>
          <a:p>
            <a:pPr indent="0" lvl="0" marL="0" rtl="0" algn="l">
              <a:spcBef>
                <a:spcPts val="0"/>
              </a:spcBef>
              <a:spcAft>
                <a:spcPts val="0"/>
              </a:spcAft>
              <a:buNone/>
            </a:pPr>
            <a:r>
              <a:t/>
            </a:r>
            <a:endParaRPr/>
          </a:p>
        </p:txBody>
      </p:sp>
      <p:pic>
        <p:nvPicPr>
          <p:cNvPr id="1096" name="Google Shape;1096;p101"/>
          <p:cNvPicPr preferRelativeResize="0"/>
          <p:nvPr/>
        </p:nvPicPr>
        <p:blipFill>
          <a:blip r:embed="rId3">
            <a:alphaModFix/>
          </a:blip>
          <a:stretch>
            <a:fillRect/>
          </a:stretch>
        </p:blipFill>
        <p:spPr>
          <a:xfrm>
            <a:off x="5099625" y="3658350"/>
            <a:ext cx="1671000" cy="1253250"/>
          </a:xfrm>
          <a:prstGeom prst="rect">
            <a:avLst/>
          </a:prstGeom>
          <a:noFill/>
          <a:ln>
            <a:noFill/>
          </a:ln>
        </p:spPr>
      </p:pic>
      <p:cxnSp>
        <p:nvCxnSpPr>
          <p:cNvPr id="1097" name="Google Shape;1097;p101"/>
          <p:cNvCxnSpPr>
            <a:stCxn id="1091" idx="3"/>
            <a:endCxn id="1094" idx="2"/>
          </p:cNvCxnSpPr>
          <p:nvPr/>
        </p:nvCxnSpPr>
        <p:spPr>
          <a:xfrm flipH="1" rot="10800000">
            <a:off x="2483000" y="2390325"/>
            <a:ext cx="1286400" cy="975600"/>
          </a:xfrm>
          <a:prstGeom prst="straightConnector1">
            <a:avLst/>
          </a:prstGeom>
          <a:noFill/>
          <a:ln cap="flat" cmpd="sng" w="9525">
            <a:solidFill>
              <a:schemeClr val="dk2"/>
            </a:solidFill>
            <a:prstDash val="solid"/>
            <a:round/>
            <a:headEnd len="med" w="med" type="none"/>
            <a:tailEnd len="med" w="med" type="triangle"/>
          </a:ln>
        </p:spPr>
      </p:cxnSp>
      <p:cxnSp>
        <p:nvCxnSpPr>
          <p:cNvPr id="1098" name="Google Shape;1098;p101"/>
          <p:cNvCxnSpPr>
            <a:stCxn id="1094" idx="6"/>
            <a:endCxn id="1095" idx="2"/>
          </p:cNvCxnSpPr>
          <p:nvPr/>
        </p:nvCxnSpPr>
        <p:spPr>
          <a:xfrm>
            <a:off x="5099613" y="2390300"/>
            <a:ext cx="1286400" cy="0"/>
          </a:xfrm>
          <a:prstGeom prst="straightConnector1">
            <a:avLst/>
          </a:prstGeom>
          <a:noFill/>
          <a:ln cap="flat" cmpd="sng" w="9525">
            <a:solidFill>
              <a:schemeClr val="dk2"/>
            </a:solidFill>
            <a:prstDash val="solid"/>
            <a:round/>
            <a:headEnd len="med" w="med" type="none"/>
            <a:tailEnd len="med" w="med" type="triangle"/>
          </a:ln>
        </p:spPr>
      </p:cxnSp>
      <p:cxnSp>
        <p:nvCxnSpPr>
          <p:cNvPr id="1099" name="Google Shape;1099;p101"/>
          <p:cNvCxnSpPr>
            <a:stCxn id="1095" idx="6"/>
            <a:endCxn id="1096" idx="3"/>
          </p:cNvCxnSpPr>
          <p:nvPr/>
        </p:nvCxnSpPr>
        <p:spPr>
          <a:xfrm flipH="1">
            <a:off x="6770525" y="2390300"/>
            <a:ext cx="1090800" cy="1894800"/>
          </a:xfrm>
          <a:prstGeom prst="bentConnector3">
            <a:avLst>
              <a:gd fmla="val -2183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pic>
        <p:nvPicPr>
          <p:cNvPr id="1104" name="Google Shape;1104;p102"/>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1105" name="Google Shape;1105;p102"/>
          <p:cNvSpPr txBox="1"/>
          <p:nvPr/>
        </p:nvSpPr>
        <p:spPr>
          <a:xfrm>
            <a:off x="816863" y="332638"/>
            <a:ext cx="727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generar un JSP que muestre un saludo y la fecha de hoy.</a:t>
            </a:r>
            <a:endParaRPr b="1" sz="1300">
              <a:solidFill>
                <a:schemeClr val="lt1"/>
              </a:solidFill>
              <a:latin typeface="Comfortaa"/>
              <a:ea typeface="Comfortaa"/>
              <a:cs typeface="Comfortaa"/>
              <a:sym typeface="Comfortaa"/>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pic>
        <p:nvPicPr>
          <p:cNvPr id="1110" name="Google Shape;1110;p103"/>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1111" name="Google Shape;1111;p103"/>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03"/>
          <p:cNvSpPr txBox="1"/>
          <p:nvPr/>
        </p:nvSpPr>
        <p:spPr>
          <a:xfrm>
            <a:off x="5158175" y="330350"/>
            <a:ext cx="2564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 </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aprendido como crear un JSP que </a:t>
            </a:r>
            <a:r>
              <a:rPr b="1" lang="es" sz="1300">
                <a:solidFill>
                  <a:schemeClr val="lt1"/>
                </a:solidFill>
                <a:latin typeface="Comfortaa"/>
                <a:ea typeface="Comfortaa"/>
                <a:cs typeface="Comfortaa"/>
                <a:sym typeface="Comfortaa"/>
              </a:rPr>
              <a:t>mezcla</a:t>
            </a:r>
            <a:r>
              <a:rPr b="1" lang="es" sz="1300">
                <a:solidFill>
                  <a:schemeClr val="lt1"/>
                </a:solidFill>
                <a:latin typeface="Comfortaa"/>
                <a:ea typeface="Comfortaa"/>
                <a:cs typeface="Comfortaa"/>
                <a:sym typeface="Comfortaa"/>
              </a:rPr>
              <a:t> html y código java.</a:t>
            </a:r>
            <a:endParaRPr b="1" sz="1300">
              <a:solidFill>
                <a:schemeClr val="lt1"/>
              </a:solidFill>
              <a:latin typeface="Comfortaa"/>
              <a:ea typeface="Comfortaa"/>
              <a:cs typeface="Comfortaa"/>
              <a:sym typeface="Comfortaa"/>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pic>
        <p:nvPicPr>
          <p:cNvPr id="1117" name="Google Shape;1117;p104"/>
          <p:cNvPicPr preferRelativeResize="0"/>
          <p:nvPr/>
        </p:nvPicPr>
        <p:blipFill>
          <a:blip r:embed="rId3">
            <a:alphaModFix/>
          </a:blip>
          <a:stretch>
            <a:fillRect/>
          </a:stretch>
        </p:blipFill>
        <p:spPr>
          <a:xfrm>
            <a:off x="152400" y="1430875"/>
            <a:ext cx="8839201" cy="2163850"/>
          </a:xfrm>
          <a:prstGeom prst="rect">
            <a:avLst/>
          </a:prstGeom>
          <a:noFill/>
          <a:ln>
            <a:noFill/>
          </a:ln>
        </p:spPr>
      </p:pic>
      <p:pic>
        <p:nvPicPr>
          <p:cNvPr id="1118" name="Google Shape;1118;p104"/>
          <p:cNvPicPr preferRelativeResize="0"/>
          <p:nvPr/>
        </p:nvPicPr>
        <p:blipFill>
          <a:blip r:embed="rId4">
            <a:alphaModFix/>
          </a:blip>
          <a:stretch>
            <a:fillRect/>
          </a:stretch>
        </p:blipFill>
        <p:spPr>
          <a:xfrm>
            <a:off x="2119313" y="1924050"/>
            <a:ext cx="5210175" cy="160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1000"/>
                                        <p:tgtEl>
                                          <p:spTgt spid="1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05"/>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Request Response JSP</a:t>
            </a:r>
            <a:endParaRPr b="1" sz="1900">
              <a:latin typeface="Lato"/>
              <a:ea typeface="Lato"/>
              <a:cs typeface="Lato"/>
              <a:sym typeface="Lato"/>
            </a:endParaRPr>
          </a:p>
        </p:txBody>
      </p:sp>
      <p:pic>
        <p:nvPicPr>
          <p:cNvPr id="1124" name="Google Shape;1124;p105"/>
          <p:cNvPicPr preferRelativeResize="0"/>
          <p:nvPr/>
        </p:nvPicPr>
        <p:blipFill>
          <a:blip r:embed="rId3">
            <a:alphaModFix/>
          </a:blip>
          <a:stretch>
            <a:fillRect/>
          </a:stretch>
        </p:blipFill>
        <p:spPr>
          <a:xfrm>
            <a:off x="1119800" y="1869225"/>
            <a:ext cx="2327650" cy="1895300"/>
          </a:xfrm>
          <a:prstGeom prst="rect">
            <a:avLst/>
          </a:prstGeom>
          <a:noFill/>
          <a:ln>
            <a:noFill/>
          </a:ln>
        </p:spPr>
      </p:pic>
      <p:sp>
        <p:nvSpPr>
          <p:cNvPr id="1125" name="Google Shape;1125;p105"/>
          <p:cNvSpPr/>
          <p:nvPr/>
        </p:nvSpPr>
        <p:spPr>
          <a:xfrm>
            <a:off x="5675550" y="1934475"/>
            <a:ext cx="2225124" cy="1830060"/>
          </a:xfrm>
          <a:prstGeom prst="flowChartMultidocumen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6" name="Google Shape;1126;p105"/>
          <p:cNvCxnSpPr>
            <a:stCxn id="1124" idx="3"/>
            <a:endCxn id="1125" idx="1"/>
          </p:cNvCxnSpPr>
          <p:nvPr/>
        </p:nvCxnSpPr>
        <p:spPr>
          <a:xfrm>
            <a:off x="3447450" y="2816875"/>
            <a:ext cx="2228100" cy="32700"/>
          </a:xfrm>
          <a:prstGeom prst="straightConnector1">
            <a:avLst/>
          </a:prstGeom>
          <a:noFill/>
          <a:ln cap="flat" cmpd="sng" w="9525">
            <a:solidFill>
              <a:schemeClr val="dk2"/>
            </a:solidFill>
            <a:prstDash val="solid"/>
            <a:round/>
            <a:headEnd len="med" w="med" type="none"/>
            <a:tailEnd len="med" w="med" type="triangle"/>
          </a:ln>
        </p:spPr>
      </p:cxnSp>
      <p:sp>
        <p:nvSpPr>
          <p:cNvPr id="1127" name="Google Shape;1127;p105"/>
          <p:cNvSpPr txBox="1"/>
          <p:nvPr/>
        </p:nvSpPr>
        <p:spPr>
          <a:xfrm>
            <a:off x="5718225" y="3987800"/>
            <a:ext cx="232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Bucle Números.jsp</a:t>
            </a:r>
            <a:endParaRPr b="1" sz="1800">
              <a:latin typeface="Lato"/>
              <a:ea typeface="Lato"/>
              <a:cs typeface="Lato"/>
              <a:sym typeface="Lato"/>
            </a:endParaRPr>
          </a:p>
        </p:txBody>
      </p:sp>
      <p:sp>
        <p:nvSpPr>
          <p:cNvPr id="1128" name="Google Shape;1128;p105"/>
          <p:cNvSpPr txBox="1"/>
          <p:nvPr/>
        </p:nvSpPr>
        <p:spPr>
          <a:xfrm>
            <a:off x="1467275" y="3987800"/>
            <a:ext cx="183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Formulario.html</a:t>
            </a:r>
            <a:endParaRPr b="1" sz="1800">
              <a:latin typeface="Lato"/>
              <a:ea typeface="Lato"/>
              <a:cs typeface="Lato"/>
              <a:sym typeface="Lat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pic>
        <p:nvPicPr>
          <p:cNvPr id="1133" name="Google Shape;1133;p106"/>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1134" name="Google Shape;1134;p106"/>
          <p:cNvSpPr txBox="1"/>
          <p:nvPr/>
        </p:nvSpPr>
        <p:spPr>
          <a:xfrm>
            <a:off x="816863" y="332638"/>
            <a:ext cx="727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generar un JSP que cumpla con el requerimiento anterior.</a:t>
            </a:r>
            <a:endParaRPr b="1" sz="1300">
              <a:solidFill>
                <a:schemeClr val="lt1"/>
              </a:solidFill>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6"/>
          <p:cNvSpPr txBox="1"/>
          <p:nvPr>
            <p:ph type="title"/>
          </p:nvPr>
        </p:nvSpPr>
        <p:spPr>
          <a:xfrm>
            <a:off x="395650" y="5166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JEE </a:t>
            </a:r>
            <a:endParaRPr/>
          </a:p>
        </p:txBody>
      </p:sp>
      <p:sp>
        <p:nvSpPr>
          <p:cNvPr id="238" name="Google Shape;238;p26"/>
          <p:cNvSpPr txBox="1"/>
          <p:nvPr/>
        </p:nvSpPr>
        <p:spPr>
          <a:xfrm>
            <a:off x="3828250" y="2702675"/>
            <a:ext cx="51222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Java </a:t>
            </a:r>
            <a:r>
              <a:rPr b="1" lang="es" sz="1900">
                <a:latin typeface="Comfortaa"/>
                <a:ea typeface="Comfortaa"/>
                <a:cs typeface="Comfortaa"/>
                <a:sym typeface="Comfortaa"/>
              </a:rPr>
              <a:t>Enterprise</a:t>
            </a:r>
            <a:r>
              <a:rPr b="1" lang="es" sz="1900">
                <a:latin typeface="Comfortaa"/>
                <a:ea typeface="Comfortaa"/>
                <a:cs typeface="Comfortaa"/>
                <a:sym typeface="Comfortaa"/>
              </a:rPr>
              <a:t> Edition es una especificación para la construcción de grandes sistemas empresariales.</a:t>
            </a:r>
            <a:endParaRPr b="1" sz="1900">
              <a:latin typeface="Comfortaa"/>
              <a:ea typeface="Comfortaa"/>
              <a:cs typeface="Comfortaa"/>
              <a:sym typeface="Comfortaa"/>
            </a:endParaRPr>
          </a:p>
        </p:txBody>
      </p:sp>
      <p:sp>
        <p:nvSpPr>
          <p:cNvPr id="239" name="Google Shape;239;p26"/>
          <p:cNvSpPr/>
          <p:nvPr/>
        </p:nvSpPr>
        <p:spPr>
          <a:xfrm>
            <a:off x="348150" y="2097875"/>
            <a:ext cx="3084300" cy="2490000"/>
          </a:xfrm>
          <a:prstGeom prst="rect">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txBox="1"/>
          <p:nvPr/>
        </p:nvSpPr>
        <p:spPr>
          <a:xfrm>
            <a:off x="273300" y="1312250"/>
            <a:ext cx="859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Comfortaa"/>
                <a:ea typeface="Comfortaa"/>
                <a:cs typeface="Comfortaa"/>
                <a:sym typeface="Comfortaa"/>
              </a:rPr>
              <a:t>Los sistemas empresariales necesitan de ciertas </a:t>
            </a:r>
            <a:r>
              <a:rPr b="1" lang="es">
                <a:latin typeface="Comfortaa"/>
                <a:ea typeface="Comfortaa"/>
                <a:cs typeface="Comfortaa"/>
                <a:sym typeface="Comfortaa"/>
              </a:rPr>
              <a:t>características</a:t>
            </a:r>
            <a:r>
              <a:rPr b="1" lang="es">
                <a:latin typeface="Comfortaa"/>
                <a:ea typeface="Comfortaa"/>
                <a:cs typeface="Comfortaa"/>
                <a:sym typeface="Comfortaa"/>
              </a:rPr>
              <a:t> especiales, como por ejemplo:</a:t>
            </a:r>
            <a:endParaRPr b="1">
              <a:latin typeface="Comfortaa"/>
              <a:ea typeface="Comfortaa"/>
              <a:cs typeface="Comfortaa"/>
              <a:sym typeface="Comfortaa"/>
            </a:endParaRPr>
          </a:p>
        </p:txBody>
      </p:sp>
      <p:sp>
        <p:nvSpPr>
          <p:cNvPr id="241" name="Google Shape;241;p26"/>
          <p:cNvSpPr/>
          <p:nvPr/>
        </p:nvSpPr>
        <p:spPr>
          <a:xfrm>
            <a:off x="395650" y="2293650"/>
            <a:ext cx="2181600" cy="278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APLICACIONES WEB</a:t>
            </a:r>
            <a:endParaRPr>
              <a:solidFill>
                <a:schemeClr val="lt1"/>
              </a:solidFill>
            </a:endParaRPr>
          </a:p>
        </p:txBody>
      </p:sp>
      <p:sp>
        <p:nvSpPr>
          <p:cNvPr id="242" name="Google Shape;242;p26"/>
          <p:cNvSpPr/>
          <p:nvPr/>
        </p:nvSpPr>
        <p:spPr>
          <a:xfrm>
            <a:off x="395650" y="2702675"/>
            <a:ext cx="2769600" cy="278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TRANSACCIONES SEGURAS</a:t>
            </a:r>
            <a:endParaRPr>
              <a:solidFill>
                <a:schemeClr val="lt1"/>
              </a:solidFill>
            </a:endParaRPr>
          </a:p>
        </p:txBody>
      </p:sp>
      <p:sp>
        <p:nvSpPr>
          <p:cNvPr id="243" name="Google Shape;243;p26"/>
          <p:cNvSpPr/>
          <p:nvPr/>
        </p:nvSpPr>
        <p:spPr>
          <a:xfrm>
            <a:off x="395650" y="3111700"/>
            <a:ext cx="2769600" cy="278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ALTA DISPONIBILIDAD</a:t>
            </a:r>
            <a:endParaRPr>
              <a:solidFill>
                <a:schemeClr val="lt1"/>
              </a:solidFill>
            </a:endParaRPr>
          </a:p>
        </p:txBody>
      </p:sp>
      <p:sp>
        <p:nvSpPr>
          <p:cNvPr id="244" name="Google Shape;244;p26"/>
          <p:cNvSpPr/>
          <p:nvPr/>
        </p:nvSpPr>
        <p:spPr>
          <a:xfrm>
            <a:off x="395650" y="3520725"/>
            <a:ext cx="2769600" cy="278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ESCALABILIDAD</a:t>
            </a:r>
            <a:endParaRPr>
              <a:solidFill>
                <a:schemeClr val="lt1"/>
              </a:solidFill>
            </a:endParaRPr>
          </a:p>
        </p:txBody>
      </p:sp>
      <p:sp>
        <p:nvSpPr>
          <p:cNvPr id="245" name="Google Shape;245;p26"/>
          <p:cNvSpPr/>
          <p:nvPr/>
        </p:nvSpPr>
        <p:spPr>
          <a:xfrm>
            <a:off x="395650" y="3929750"/>
            <a:ext cx="2769600" cy="278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SEGURIDAD</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pic>
        <p:nvPicPr>
          <p:cNvPr id="1139" name="Google Shape;1139;p107"/>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1140" name="Google Shape;1140;p107"/>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07"/>
          <p:cNvSpPr txBox="1"/>
          <p:nvPr/>
        </p:nvSpPr>
        <p:spPr>
          <a:xfrm>
            <a:off x="5158175" y="330350"/>
            <a:ext cx="2564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 </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aprendido como crear un JSP que </a:t>
            </a:r>
            <a:r>
              <a:rPr b="1" lang="es" sz="1300">
                <a:solidFill>
                  <a:schemeClr val="lt1"/>
                </a:solidFill>
                <a:latin typeface="Comfortaa"/>
                <a:ea typeface="Comfortaa"/>
                <a:cs typeface="Comfortaa"/>
                <a:sym typeface="Comfortaa"/>
              </a:rPr>
              <a:t>muestra</a:t>
            </a:r>
            <a:r>
              <a:rPr b="1" lang="es" sz="1300">
                <a:solidFill>
                  <a:schemeClr val="lt1"/>
                </a:solidFill>
                <a:latin typeface="Comfortaa"/>
                <a:ea typeface="Comfortaa"/>
                <a:cs typeface="Comfortaa"/>
                <a:sym typeface="Comfortaa"/>
              </a:rPr>
              <a:t> una </a:t>
            </a:r>
            <a:r>
              <a:rPr b="1" lang="es" sz="1300">
                <a:solidFill>
                  <a:schemeClr val="lt1"/>
                </a:solidFill>
                <a:latin typeface="Comfortaa"/>
                <a:ea typeface="Comfortaa"/>
                <a:cs typeface="Comfortaa"/>
                <a:sym typeface="Comfortaa"/>
              </a:rPr>
              <a:t>iteración</a:t>
            </a:r>
            <a:r>
              <a:rPr b="1" lang="es" sz="1300">
                <a:solidFill>
                  <a:schemeClr val="lt1"/>
                </a:solidFill>
                <a:latin typeface="Comfortaa"/>
                <a:ea typeface="Comfortaa"/>
                <a:cs typeface="Comfortaa"/>
                <a:sym typeface="Comfortaa"/>
              </a:rPr>
              <a:t> de </a:t>
            </a:r>
            <a:r>
              <a:rPr b="1" lang="es" sz="1300">
                <a:solidFill>
                  <a:schemeClr val="lt1"/>
                </a:solidFill>
                <a:latin typeface="Comfortaa"/>
                <a:ea typeface="Comfortaa"/>
                <a:cs typeface="Comfortaa"/>
                <a:sym typeface="Comfortaa"/>
              </a:rPr>
              <a:t>números</a:t>
            </a:r>
            <a:r>
              <a:rPr b="1" lang="es" sz="1300">
                <a:solidFill>
                  <a:schemeClr val="lt1"/>
                </a:solidFill>
                <a:latin typeface="Comfortaa"/>
                <a:ea typeface="Comfortaa"/>
                <a:cs typeface="Comfortaa"/>
                <a:sym typeface="Comfortaa"/>
              </a:rPr>
              <a:t>.</a:t>
            </a:r>
            <a:endParaRPr b="1" sz="1300">
              <a:solidFill>
                <a:schemeClr val="lt1"/>
              </a:solidFill>
              <a:latin typeface="Comfortaa"/>
              <a:ea typeface="Comfortaa"/>
              <a:cs typeface="Comfortaa"/>
              <a:sym typeface="Comfortaa"/>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pic>
        <p:nvPicPr>
          <p:cNvPr id="1146" name="Google Shape;1146;p108"/>
          <p:cNvPicPr preferRelativeResize="0"/>
          <p:nvPr/>
        </p:nvPicPr>
        <p:blipFill>
          <a:blip r:embed="rId3">
            <a:alphaModFix/>
          </a:blip>
          <a:stretch>
            <a:fillRect/>
          </a:stretch>
        </p:blipFill>
        <p:spPr>
          <a:xfrm>
            <a:off x="181975" y="1297025"/>
            <a:ext cx="8839200" cy="2549447"/>
          </a:xfrm>
          <a:prstGeom prst="rect">
            <a:avLst/>
          </a:prstGeom>
          <a:noFill/>
          <a:ln>
            <a:noFill/>
          </a:ln>
        </p:spPr>
      </p:pic>
      <p:pic>
        <p:nvPicPr>
          <p:cNvPr id="1147" name="Google Shape;1147;p108"/>
          <p:cNvPicPr preferRelativeResize="0"/>
          <p:nvPr/>
        </p:nvPicPr>
        <p:blipFill>
          <a:blip r:embed="rId4">
            <a:alphaModFix/>
          </a:blip>
          <a:stretch>
            <a:fillRect/>
          </a:stretch>
        </p:blipFill>
        <p:spPr>
          <a:xfrm>
            <a:off x="2008950" y="120525"/>
            <a:ext cx="5543550" cy="499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6"/>
                                        </p:tgtEl>
                                        <p:attrNameLst>
                                          <p:attrName>style.visibility</p:attrName>
                                        </p:attrNameLst>
                                      </p:cBhvr>
                                      <p:to>
                                        <p:strVal val="visible"/>
                                      </p:to>
                                    </p:set>
                                    <p:animEffect filter="fade" transition="in">
                                      <p:cBhvr>
                                        <p:cTn dur="1000"/>
                                        <p:tgtEl>
                                          <p:spTgt spid="1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1000"/>
                                        <p:tgtEl>
                                          <p:spTgt spid="1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Elementos de scripting JSP</a:t>
            </a:r>
            <a:endParaRPr/>
          </a:p>
        </p:txBody>
      </p:sp>
      <p:graphicFrame>
        <p:nvGraphicFramePr>
          <p:cNvPr id="1153" name="Google Shape;1153;p109"/>
          <p:cNvGraphicFramePr/>
          <p:nvPr/>
        </p:nvGraphicFramePr>
        <p:xfrm>
          <a:off x="952500" y="2445300"/>
          <a:ext cx="3000000" cy="3000000"/>
        </p:xfrm>
        <a:graphic>
          <a:graphicData uri="http://schemas.openxmlformats.org/drawingml/2006/table">
            <a:tbl>
              <a:tblPr>
                <a:noFill/>
                <a:tableStyleId>{F409D8E5-1D2C-4A6C-9927-677B912F2FC6}</a:tableStyleId>
              </a:tblPr>
              <a:tblGrid>
                <a:gridCol w="3619500"/>
                <a:gridCol w="3619500"/>
              </a:tblGrid>
              <a:tr h="381000">
                <a:tc>
                  <a:txBody>
                    <a:bodyPr/>
                    <a:lstStyle/>
                    <a:p>
                      <a:pPr indent="0" lvl="0" marL="0" rtl="0" algn="ctr">
                        <a:spcBef>
                          <a:spcPts val="0"/>
                        </a:spcBef>
                        <a:spcAft>
                          <a:spcPts val="0"/>
                        </a:spcAft>
                        <a:buNone/>
                      </a:pPr>
                      <a:r>
                        <a:rPr b="1" lang="es">
                          <a:solidFill>
                            <a:schemeClr val="lt1"/>
                          </a:solidFill>
                        </a:rPr>
                        <a:t>ELEMENTO</a:t>
                      </a:r>
                      <a:endParaRPr b="1">
                        <a:solidFill>
                          <a:schemeClr val="lt1"/>
                        </a:solidFill>
                      </a:endParaRPr>
                    </a:p>
                  </a:txBody>
                  <a:tcPr marT="91425" marB="91425" marR="91425" marL="91425">
                    <a:solidFill>
                      <a:srgbClr val="0000FF"/>
                    </a:solidFill>
                  </a:tcPr>
                </a:tc>
                <a:tc>
                  <a:txBody>
                    <a:bodyPr/>
                    <a:lstStyle/>
                    <a:p>
                      <a:pPr indent="0" lvl="0" marL="0" rtl="0" algn="ctr">
                        <a:spcBef>
                          <a:spcPts val="0"/>
                        </a:spcBef>
                        <a:spcAft>
                          <a:spcPts val="0"/>
                        </a:spcAft>
                        <a:buNone/>
                      </a:pPr>
                      <a:r>
                        <a:rPr b="1" lang="es">
                          <a:solidFill>
                            <a:schemeClr val="lt1"/>
                          </a:solidFill>
                        </a:rPr>
                        <a:t>SINTAXIS</a:t>
                      </a:r>
                      <a:endParaRPr b="1">
                        <a:solidFill>
                          <a:schemeClr val="lt1"/>
                        </a:solidFill>
                      </a:endParaRPr>
                    </a:p>
                  </a:txBody>
                  <a:tcPr marT="91425" marB="91425" marR="91425" marL="91425">
                    <a:solidFill>
                      <a:srgbClr val="0000FF"/>
                    </a:solidFill>
                  </a:tcPr>
                </a:tc>
              </a:tr>
              <a:tr h="381000">
                <a:tc>
                  <a:txBody>
                    <a:bodyPr/>
                    <a:lstStyle/>
                    <a:p>
                      <a:pPr indent="0" lvl="0" marL="0" rtl="0" algn="ctr">
                        <a:spcBef>
                          <a:spcPts val="0"/>
                        </a:spcBef>
                        <a:spcAft>
                          <a:spcPts val="0"/>
                        </a:spcAft>
                        <a:buNone/>
                      </a:pPr>
                      <a:r>
                        <a:rPr lang="es"/>
                        <a:t>Expresión</a:t>
                      </a:r>
                      <a:endParaRPr/>
                    </a:p>
                  </a:txBody>
                  <a:tcPr marT="91425" marB="91425" marR="91425" marL="91425"/>
                </a:tc>
                <a:tc>
                  <a:txBody>
                    <a:bodyPr/>
                    <a:lstStyle/>
                    <a:p>
                      <a:pPr indent="0" lvl="0" marL="0" rtl="0" algn="ctr">
                        <a:spcBef>
                          <a:spcPts val="0"/>
                        </a:spcBef>
                        <a:spcAft>
                          <a:spcPts val="0"/>
                        </a:spcAft>
                        <a:buNone/>
                      </a:pPr>
                      <a:r>
                        <a:rPr lang="es">
                          <a:solidFill>
                            <a:srgbClr val="FF9900"/>
                          </a:solidFill>
                        </a:rPr>
                        <a:t>&lt;%=</a:t>
                      </a:r>
                      <a:r>
                        <a:rPr lang="es"/>
                        <a:t> alguna expresión java  </a:t>
                      </a:r>
                      <a:r>
                        <a:rPr lang="es">
                          <a:solidFill>
                            <a:srgbClr val="FF9900"/>
                          </a:solidFill>
                        </a:rPr>
                        <a:t>%&gt;</a:t>
                      </a:r>
                      <a:endParaRPr>
                        <a:solidFill>
                          <a:srgbClr val="FF9900"/>
                        </a:solidFill>
                      </a:endParaRPr>
                    </a:p>
                  </a:txBody>
                  <a:tcPr marT="91425" marB="91425" marR="91425" marL="91425"/>
                </a:tc>
              </a:tr>
              <a:tr h="381000">
                <a:tc>
                  <a:txBody>
                    <a:bodyPr/>
                    <a:lstStyle/>
                    <a:p>
                      <a:pPr indent="0" lvl="0" marL="0" rtl="0" algn="ctr">
                        <a:spcBef>
                          <a:spcPts val="0"/>
                        </a:spcBef>
                        <a:spcAft>
                          <a:spcPts val="0"/>
                        </a:spcAft>
                        <a:buNone/>
                      </a:pPr>
                      <a:r>
                        <a:rPr lang="es"/>
                        <a:t>Scriptlet</a:t>
                      </a:r>
                      <a:endParaRPr/>
                    </a:p>
                  </a:txBody>
                  <a:tcPr marT="91425" marB="91425" marR="91425" marL="91425"/>
                </a:tc>
                <a:tc>
                  <a:txBody>
                    <a:bodyPr/>
                    <a:lstStyle/>
                    <a:p>
                      <a:pPr indent="0" lvl="0" marL="0" rtl="0" algn="ctr">
                        <a:spcBef>
                          <a:spcPts val="0"/>
                        </a:spcBef>
                        <a:spcAft>
                          <a:spcPts val="0"/>
                        </a:spcAft>
                        <a:buNone/>
                      </a:pPr>
                      <a:r>
                        <a:rPr lang="es">
                          <a:solidFill>
                            <a:srgbClr val="FF9900"/>
                          </a:solidFill>
                        </a:rPr>
                        <a:t>&lt;%</a:t>
                      </a:r>
                      <a:r>
                        <a:rPr lang="es"/>
                        <a:t> </a:t>
                      </a:r>
                      <a:r>
                        <a:rPr lang="es"/>
                        <a:t>código</a:t>
                      </a:r>
                      <a:r>
                        <a:rPr lang="es"/>
                        <a:t> java, 1 o muchas </a:t>
                      </a:r>
                      <a:r>
                        <a:rPr lang="es"/>
                        <a:t>líneas</a:t>
                      </a:r>
                      <a:r>
                        <a:rPr lang="es"/>
                        <a:t> </a:t>
                      </a:r>
                      <a:r>
                        <a:rPr lang="es">
                          <a:solidFill>
                            <a:srgbClr val="FF9900"/>
                          </a:solidFill>
                        </a:rPr>
                        <a:t>%&gt;</a:t>
                      </a:r>
                      <a:endParaRPr>
                        <a:solidFill>
                          <a:srgbClr val="FF9900"/>
                        </a:solidFill>
                      </a:endParaRPr>
                    </a:p>
                  </a:txBody>
                  <a:tcPr marT="91425" marB="91425" marR="91425" marL="91425"/>
                </a:tc>
              </a:tr>
              <a:tr h="381000">
                <a:tc>
                  <a:txBody>
                    <a:bodyPr/>
                    <a:lstStyle/>
                    <a:p>
                      <a:pPr indent="0" lvl="0" marL="0" rtl="0" algn="ctr">
                        <a:spcBef>
                          <a:spcPts val="0"/>
                        </a:spcBef>
                        <a:spcAft>
                          <a:spcPts val="0"/>
                        </a:spcAft>
                        <a:buNone/>
                      </a:pPr>
                      <a:r>
                        <a:rPr lang="es"/>
                        <a:t>Declaración</a:t>
                      </a:r>
                      <a:endParaRPr/>
                    </a:p>
                  </a:txBody>
                  <a:tcPr marT="91425" marB="91425" marR="91425" marL="91425"/>
                </a:tc>
                <a:tc>
                  <a:txBody>
                    <a:bodyPr/>
                    <a:lstStyle/>
                    <a:p>
                      <a:pPr indent="0" lvl="0" marL="0" rtl="0" algn="ctr">
                        <a:spcBef>
                          <a:spcPts val="0"/>
                        </a:spcBef>
                        <a:spcAft>
                          <a:spcPts val="0"/>
                        </a:spcAft>
                        <a:buNone/>
                      </a:pPr>
                      <a:r>
                        <a:rPr lang="es">
                          <a:solidFill>
                            <a:srgbClr val="FF9900"/>
                          </a:solidFill>
                        </a:rPr>
                        <a:t>&lt;%!</a:t>
                      </a:r>
                      <a:r>
                        <a:rPr lang="es"/>
                        <a:t> declaración de variable o método </a:t>
                      </a:r>
                      <a:r>
                        <a:rPr lang="es">
                          <a:solidFill>
                            <a:srgbClr val="FF9900"/>
                          </a:solidFill>
                        </a:rPr>
                        <a:t>%&gt;</a:t>
                      </a:r>
                      <a:endParaRPr>
                        <a:solidFill>
                          <a:srgbClr val="FF9900"/>
                        </a:solidFill>
                      </a:endParaRPr>
                    </a:p>
                  </a:txBody>
                  <a:tcPr marT="91425" marB="91425" marR="91425" marL="91425"/>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Elementos de scripting JSP</a:t>
            </a:r>
            <a:endParaRPr/>
          </a:p>
        </p:txBody>
      </p:sp>
      <p:graphicFrame>
        <p:nvGraphicFramePr>
          <p:cNvPr id="1159" name="Google Shape;1159;p110"/>
          <p:cNvGraphicFramePr/>
          <p:nvPr/>
        </p:nvGraphicFramePr>
        <p:xfrm>
          <a:off x="952500" y="2445300"/>
          <a:ext cx="3000000" cy="3000000"/>
        </p:xfrm>
        <a:graphic>
          <a:graphicData uri="http://schemas.openxmlformats.org/drawingml/2006/table">
            <a:tbl>
              <a:tblPr>
                <a:noFill/>
                <a:tableStyleId>{F409D8E5-1D2C-4A6C-9927-677B912F2FC6}</a:tableStyleId>
              </a:tblPr>
              <a:tblGrid>
                <a:gridCol w="3619500"/>
                <a:gridCol w="3619500"/>
              </a:tblGrid>
              <a:tr h="381000">
                <a:tc>
                  <a:txBody>
                    <a:bodyPr/>
                    <a:lstStyle/>
                    <a:p>
                      <a:pPr indent="0" lvl="0" marL="0" rtl="0" algn="ctr">
                        <a:spcBef>
                          <a:spcPts val="0"/>
                        </a:spcBef>
                        <a:spcAft>
                          <a:spcPts val="0"/>
                        </a:spcAft>
                        <a:buNone/>
                      </a:pPr>
                      <a:r>
                        <a:rPr b="1" lang="es">
                          <a:solidFill>
                            <a:schemeClr val="lt1"/>
                          </a:solidFill>
                        </a:rPr>
                        <a:t>ELEMENTO</a:t>
                      </a:r>
                      <a:endParaRPr b="1">
                        <a:solidFill>
                          <a:schemeClr val="lt1"/>
                        </a:solidFill>
                      </a:endParaRPr>
                    </a:p>
                  </a:txBody>
                  <a:tcPr marT="91425" marB="91425" marR="91425" marL="91425">
                    <a:solidFill>
                      <a:srgbClr val="0000FF"/>
                    </a:solidFill>
                  </a:tcPr>
                </a:tc>
                <a:tc>
                  <a:txBody>
                    <a:bodyPr/>
                    <a:lstStyle/>
                    <a:p>
                      <a:pPr indent="0" lvl="0" marL="0" rtl="0" algn="ctr">
                        <a:spcBef>
                          <a:spcPts val="0"/>
                        </a:spcBef>
                        <a:spcAft>
                          <a:spcPts val="0"/>
                        </a:spcAft>
                        <a:buNone/>
                      </a:pPr>
                      <a:r>
                        <a:rPr b="1" lang="es">
                          <a:solidFill>
                            <a:schemeClr val="lt1"/>
                          </a:solidFill>
                        </a:rPr>
                        <a:t>SINTAXIS</a:t>
                      </a:r>
                      <a:endParaRPr b="1">
                        <a:solidFill>
                          <a:schemeClr val="lt1"/>
                        </a:solidFill>
                      </a:endParaRPr>
                    </a:p>
                  </a:txBody>
                  <a:tcPr marT="91425" marB="91425" marR="91425" marL="91425">
                    <a:solidFill>
                      <a:srgbClr val="0000FF"/>
                    </a:solidFill>
                  </a:tcPr>
                </a:tc>
              </a:tr>
              <a:tr h="381000">
                <a:tc>
                  <a:txBody>
                    <a:bodyPr/>
                    <a:lstStyle/>
                    <a:p>
                      <a:pPr indent="0" lvl="0" marL="0" rtl="0" algn="ctr">
                        <a:spcBef>
                          <a:spcPts val="0"/>
                        </a:spcBef>
                        <a:spcAft>
                          <a:spcPts val="0"/>
                        </a:spcAft>
                        <a:buNone/>
                      </a:pPr>
                      <a:r>
                        <a:rPr lang="es">
                          <a:solidFill>
                            <a:schemeClr val="lt1"/>
                          </a:solidFill>
                        </a:rPr>
                        <a:t>Expresión</a:t>
                      </a:r>
                      <a:endParaRPr>
                        <a:solidFill>
                          <a:schemeClr val="lt1"/>
                        </a:solidFill>
                      </a:endParaRPr>
                    </a:p>
                  </a:txBody>
                  <a:tcPr marT="91425" marB="91425" marR="91425" marL="91425">
                    <a:solidFill>
                      <a:srgbClr val="9900FF"/>
                    </a:solidFill>
                  </a:tcPr>
                </a:tc>
                <a:tc>
                  <a:txBody>
                    <a:bodyPr/>
                    <a:lstStyle/>
                    <a:p>
                      <a:pPr indent="0" lvl="0" marL="0" rtl="0" algn="ctr">
                        <a:spcBef>
                          <a:spcPts val="0"/>
                        </a:spcBef>
                        <a:spcAft>
                          <a:spcPts val="0"/>
                        </a:spcAft>
                        <a:buNone/>
                      </a:pPr>
                      <a:r>
                        <a:rPr lang="es">
                          <a:solidFill>
                            <a:srgbClr val="FF9900"/>
                          </a:solidFill>
                        </a:rPr>
                        <a:t>&lt;%=</a:t>
                      </a:r>
                      <a:r>
                        <a:rPr lang="es"/>
                        <a:t> </a:t>
                      </a:r>
                      <a:r>
                        <a:rPr lang="es">
                          <a:solidFill>
                            <a:schemeClr val="lt1"/>
                          </a:solidFill>
                        </a:rPr>
                        <a:t>alguna expresión java</a:t>
                      </a:r>
                      <a:r>
                        <a:rPr lang="es"/>
                        <a:t>  </a:t>
                      </a:r>
                      <a:r>
                        <a:rPr lang="es">
                          <a:solidFill>
                            <a:srgbClr val="FF9900"/>
                          </a:solidFill>
                        </a:rPr>
                        <a:t>%&gt;</a:t>
                      </a:r>
                      <a:endParaRPr>
                        <a:solidFill>
                          <a:srgbClr val="FF9900"/>
                        </a:solidFill>
                      </a:endParaRPr>
                    </a:p>
                  </a:txBody>
                  <a:tcPr marT="91425" marB="91425" marR="91425" marL="91425">
                    <a:solidFill>
                      <a:srgbClr val="9900FF"/>
                    </a:solidFill>
                  </a:tcPr>
                </a:tc>
              </a:tr>
              <a:tr h="381000">
                <a:tc>
                  <a:txBody>
                    <a:bodyPr/>
                    <a:lstStyle/>
                    <a:p>
                      <a:pPr indent="0" lvl="0" marL="0" rtl="0" algn="ctr">
                        <a:spcBef>
                          <a:spcPts val="0"/>
                        </a:spcBef>
                        <a:spcAft>
                          <a:spcPts val="0"/>
                        </a:spcAft>
                        <a:buNone/>
                      </a:pPr>
                      <a:r>
                        <a:rPr lang="es"/>
                        <a:t>Scriptlet</a:t>
                      </a:r>
                      <a:endParaRPr/>
                    </a:p>
                  </a:txBody>
                  <a:tcPr marT="91425" marB="91425" marR="91425" marL="91425"/>
                </a:tc>
                <a:tc>
                  <a:txBody>
                    <a:bodyPr/>
                    <a:lstStyle/>
                    <a:p>
                      <a:pPr indent="0" lvl="0" marL="0" rtl="0" algn="ctr">
                        <a:spcBef>
                          <a:spcPts val="0"/>
                        </a:spcBef>
                        <a:spcAft>
                          <a:spcPts val="0"/>
                        </a:spcAft>
                        <a:buNone/>
                      </a:pPr>
                      <a:r>
                        <a:rPr lang="es">
                          <a:solidFill>
                            <a:srgbClr val="FF9900"/>
                          </a:solidFill>
                        </a:rPr>
                        <a:t>&lt;%</a:t>
                      </a:r>
                      <a:r>
                        <a:rPr lang="es"/>
                        <a:t> código java, 1 o muchas líneas </a:t>
                      </a:r>
                      <a:r>
                        <a:rPr lang="es">
                          <a:solidFill>
                            <a:srgbClr val="FF9900"/>
                          </a:solidFill>
                        </a:rPr>
                        <a:t>%&gt;</a:t>
                      </a:r>
                      <a:endParaRPr>
                        <a:solidFill>
                          <a:srgbClr val="FF9900"/>
                        </a:solidFill>
                      </a:endParaRPr>
                    </a:p>
                  </a:txBody>
                  <a:tcPr marT="91425" marB="91425" marR="91425" marL="91425"/>
                </a:tc>
              </a:tr>
              <a:tr h="381000">
                <a:tc>
                  <a:txBody>
                    <a:bodyPr/>
                    <a:lstStyle/>
                    <a:p>
                      <a:pPr indent="0" lvl="0" marL="0" rtl="0" algn="ctr">
                        <a:spcBef>
                          <a:spcPts val="0"/>
                        </a:spcBef>
                        <a:spcAft>
                          <a:spcPts val="0"/>
                        </a:spcAft>
                        <a:buNone/>
                      </a:pPr>
                      <a:r>
                        <a:rPr lang="es"/>
                        <a:t>Declaración</a:t>
                      </a:r>
                      <a:endParaRPr/>
                    </a:p>
                  </a:txBody>
                  <a:tcPr marT="91425" marB="91425" marR="91425" marL="91425"/>
                </a:tc>
                <a:tc>
                  <a:txBody>
                    <a:bodyPr/>
                    <a:lstStyle/>
                    <a:p>
                      <a:pPr indent="0" lvl="0" marL="0" rtl="0" algn="ctr">
                        <a:spcBef>
                          <a:spcPts val="0"/>
                        </a:spcBef>
                        <a:spcAft>
                          <a:spcPts val="0"/>
                        </a:spcAft>
                        <a:buNone/>
                      </a:pPr>
                      <a:r>
                        <a:rPr lang="es">
                          <a:solidFill>
                            <a:srgbClr val="FF9900"/>
                          </a:solidFill>
                        </a:rPr>
                        <a:t>&lt;%!</a:t>
                      </a:r>
                      <a:r>
                        <a:rPr lang="es"/>
                        <a:t> declaración de variable o método </a:t>
                      </a:r>
                      <a:r>
                        <a:rPr lang="es">
                          <a:solidFill>
                            <a:srgbClr val="FF9900"/>
                          </a:solidFill>
                        </a:rPr>
                        <a:t>%&gt;</a:t>
                      </a:r>
                      <a:endParaRPr>
                        <a:solidFill>
                          <a:srgbClr val="FF9900"/>
                        </a:solidFill>
                      </a:endParaRPr>
                    </a:p>
                  </a:txBody>
                  <a:tcPr marT="91425" marB="91425" marR="91425" marL="91425"/>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pic>
        <p:nvPicPr>
          <p:cNvPr id="1164" name="Google Shape;1164;p111"/>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1165" name="Google Shape;1165;p111"/>
          <p:cNvSpPr txBox="1"/>
          <p:nvPr/>
        </p:nvSpPr>
        <p:spPr>
          <a:xfrm>
            <a:off x="816863" y="332638"/>
            <a:ext cx="727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generar un JSP y mostrar un ejemplo con expresión.</a:t>
            </a:r>
            <a:endParaRPr b="1" sz="1300">
              <a:solidFill>
                <a:schemeClr val="lt1"/>
              </a:solidFill>
              <a:latin typeface="Comfortaa"/>
              <a:ea typeface="Comfortaa"/>
              <a:cs typeface="Comfortaa"/>
              <a:sym typeface="Comfortaa"/>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pic>
        <p:nvPicPr>
          <p:cNvPr id="1170" name="Google Shape;1170;p112"/>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1171" name="Google Shape;1171;p112"/>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12"/>
          <p:cNvSpPr txBox="1"/>
          <p:nvPr/>
        </p:nvSpPr>
        <p:spPr>
          <a:xfrm>
            <a:off x="5158175" y="330350"/>
            <a:ext cx="2564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 </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aprendido </a:t>
            </a:r>
            <a:r>
              <a:rPr b="1" lang="es" sz="1300">
                <a:solidFill>
                  <a:schemeClr val="lt1"/>
                </a:solidFill>
                <a:latin typeface="Comfortaa"/>
                <a:ea typeface="Comfortaa"/>
                <a:cs typeface="Comfortaa"/>
                <a:sym typeface="Comfortaa"/>
              </a:rPr>
              <a:t>cómo</a:t>
            </a:r>
            <a:r>
              <a:rPr b="1" lang="es" sz="1300">
                <a:solidFill>
                  <a:schemeClr val="lt1"/>
                </a:solidFill>
                <a:latin typeface="Comfortaa"/>
                <a:ea typeface="Comfortaa"/>
                <a:cs typeface="Comfortaa"/>
                <a:sym typeface="Comfortaa"/>
              </a:rPr>
              <a:t> utilizar una expresión en un JSP.</a:t>
            </a:r>
            <a:endParaRPr b="1" sz="1300">
              <a:solidFill>
                <a:schemeClr val="lt1"/>
              </a:solidFill>
              <a:latin typeface="Comfortaa"/>
              <a:ea typeface="Comfortaa"/>
              <a:cs typeface="Comfortaa"/>
              <a:sym typeface="Comfortaa"/>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pic>
        <p:nvPicPr>
          <p:cNvPr id="1177" name="Google Shape;1177;p113"/>
          <p:cNvPicPr preferRelativeResize="0"/>
          <p:nvPr/>
        </p:nvPicPr>
        <p:blipFill>
          <a:blip r:embed="rId3">
            <a:alphaModFix/>
          </a:blip>
          <a:stretch>
            <a:fillRect/>
          </a:stretch>
        </p:blipFill>
        <p:spPr>
          <a:xfrm>
            <a:off x="152400" y="1134350"/>
            <a:ext cx="8839200" cy="2874805"/>
          </a:xfrm>
          <a:prstGeom prst="rect">
            <a:avLst/>
          </a:prstGeom>
          <a:noFill/>
          <a:ln>
            <a:noFill/>
          </a:ln>
        </p:spPr>
      </p:pic>
      <p:pic>
        <p:nvPicPr>
          <p:cNvPr id="1178" name="Google Shape;1178;p113"/>
          <p:cNvPicPr preferRelativeResize="0"/>
          <p:nvPr/>
        </p:nvPicPr>
        <p:blipFill>
          <a:blip r:embed="rId4">
            <a:alphaModFix/>
          </a:blip>
          <a:stretch>
            <a:fillRect/>
          </a:stretch>
        </p:blipFill>
        <p:spPr>
          <a:xfrm>
            <a:off x="2490788" y="2209800"/>
            <a:ext cx="4162425" cy="72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7"/>
                                        </p:tgtEl>
                                        <p:attrNameLst>
                                          <p:attrName>style.visibility</p:attrName>
                                        </p:attrNameLst>
                                      </p:cBhvr>
                                      <p:to>
                                        <p:strVal val="visible"/>
                                      </p:to>
                                    </p:set>
                                    <p:animEffect filter="fade" transition="in">
                                      <p:cBhvr>
                                        <p:cTn dur="1000"/>
                                        <p:tgtEl>
                                          <p:spTgt spid="1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gtEl>
                                        <p:attrNameLst>
                                          <p:attrName>style.visibility</p:attrName>
                                        </p:attrNameLst>
                                      </p:cBhvr>
                                      <p:to>
                                        <p:strVal val="visible"/>
                                      </p:to>
                                    </p:set>
                                    <p:animEffect filter="fade" transition="in">
                                      <p:cBhvr>
                                        <p:cTn dur="1000"/>
                                        <p:tgtEl>
                                          <p:spTgt spid="1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Elementos de scripting JSP</a:t>
            </a:r>
            <a:endParaRPr/>
          </a:p>
        </p:txBody>
      </p:sp>
      <p:graphicFrame>
        <p:nvGraphicFramePr>
          <p:cNvPr id="1184" name="Google Shape;1184;p114"/>
          <p:cNvGraphicFramePr/>
          <p:nvPr/>
        </p:nvGraphicFramePr>
        <p:xfrm>
          <a:off x="952500" y="2445300"/>
          <a:ext cx="3000000" cy="3000000"/>
        </p:xfrm>
        <a:graphic>
          <a:graphicData uri="http://schemas.openxmlformats.org/drawingml/2006/table">
            <a:tbl>
              <a:tblPr>
                <a:noFill/>
                <a:tableStyleId>{F409D8E5-1D2C-4A6C-9927-677B912F2FC6}</a:tableStyleId>
              </a:tblPr>
              <a:tblGrid>
                <a:gridCol w="3619500"/>
                <a:gridCol w="3619500"/>
              </a:tblGrid>
              <a:tr h="381000">
                <a:tc>
                  <a:txBody>
                    <a:bodyPr/>
                    <a:lstStyle/>
                    <a:p>
                      <a:pPr indent="0" lvl="0" marL="0" rtl="0" algn="ctr">
                        <a:spcBef>
                          <a:spcPts val="0"/>
                        </a:spcBef>
                        <a:spcAft>
                          <a:spcPts val="0"/>
                        </a:spcAft>
                        <a:buNone/>
                      </a:pPr>
                      <a:r>
                        <a:rPr b="1" lang="es">
                          <a:solidFill>
                            <a:schemeClr val="lt1"/>
                          </a:solidFill>
                        </a:rPr>
                        <a:t>ELEMENTO</a:t>
                      </a:r>
                      <a:endParaRPr b="1">
                        <a:solidFill>
                          <a:schemeClr val="lt1"/>
                        </a:solidFill>
                      </a:endParaRPr>
                    </a:p>
                  </a:txBody>
                  <a:tcPr marT="91425" marB="91425" marR="91425" marL="91425">
                    <a:solidFill>
                      <a:srgbClr val="0000FF"/>
                    </a:solidFill>
                  </a:tcPr>
                </a:tc>
                <a:tc>
                  <a:txBody>
                    <a:bodyPr/>
                    <a:lstStyle/>
                    <a:p>
                      <a:pPr indent="0" lvl="0" marL="0" rtl="0" algn="ctr">
                        <a:spcBef>
                          <a:spcPts val="0"/>
                        </a:spcBef>
                        <a:spcAft>
                          <a:spcPts val="0"/>
                        </a:spcAft>
                        <a:buNone/>
                      </a:pPr>
                      <a:r>
                        <a:rPr b="1" lang="es">
                          <a:solidFill>
                            <a:schemeClr val="lt1"/>
                          </a:solidFill>
                        </a:rPr>
                        <a:t>SINTAXIS</a:t>
                      </a:r>
                      <a:endParaRPr b="1">
                        <a:solidFill>
                          <a:schemeClr val="lt1"/>
                        </a:solidFill>
                      </a:endParaRPr>
                    </a:p>
                  </a:txBody>
                  <a:tcPr marT="91425" marB="91425" marR="91425" marL="91425">
                    <a:solidFill>
                      <a:srgbClr val="0000FF"/>
                    </a:solidFill>
                  </a:tcPr>
                </a:tc>
              </a:tr>
              <a:tr h="381000">
                <a:tc>
                  <a:txBody>
                    <a:bodyPr/>
                    <a:lstStyle/>
                    <a:p>
                      <a:pPr indent="0" lvl="0" marL="0" rtl="0" algn="ctr">
                        <a:spcBef>
                          <a:spcPts val="0"/>
                        </a:spcBef>
                        <a:spcAft>
                          <a:spcPts val="0"/>
                        </a:spcAft>
                        <a:buNone/>
                      </a:pPr>
                      <a:r>
                        <a:rPr lang="es"/>
                        <a:t>Expresión</a:t>
                      </a:r>
                      <a:endParaRPr/>
                    </a:p>
                  </a:txBody>
                  <a:tcPr marT="91425" marB="91425" marR="91425" marL="91425"/>
                </a:tc>
                <a:tc>
                  <a:txBody>
                    <a:bodyPr/>
                    <a:lstStyle/>
                    <a:p>
                      <a:pPr indent="0" lvl="0" marL="0" rtl="0" algn="ctr">
                        <a:spcBef>
                          <a:spcPts val="0"/>
                        </a:spcBef>
                        <a:spcAft>
                          <a:spcPts val="0"/>
                        </a:spcAft>
                        <a:buNone/>
                      </a:pPr>
                      <a:r>
                        <a:rPr lang="es">
                          <a:solidFill>
                            <a:srgbClr val="FF9900"/>
                          </a:solidFill>
                        </a:rPr>
                        <a:t>&lt;%=</a:t>
                      </a:r>
                      <a:r>
                        <a:rPr lang="es"/>
                        <a:t> alguna expresión java  </a:t>
                      </a:r>
                      <a:r>
                        <a:rPr lang="es">
                          <a:solidFill>
                            <a:srgbClr val="FF9900"/>
                          </a:solidFill>
                        </a:rPr>
                        <a:t>%&gt;</a:t>
                      </a:r>
                      <a:endParaRPr>
                        <a:solidFill>
                          <a:srgbClr val="FF9900"/>
                        </a:solidFill>
                      </a:endParaRPr>
                    </a:p>
                  </a:txBody>
                  <a:tcPr marT="91425" marB="91425" marR="91425" marL="91425"/>
                </a:tc>
              </a:tr>
              <a:tr h="381000">
                <a:tc>
                  <a:txBody>
                    <a:bodyPr/>
                    <a:lstStyle/>
                    <a:p>
                      <a:pPr indent="0" lvl="0" marL="0" rtl="0" algn="ctr">
                        <a:spcBef>
                          <a:spcPts val="0"/>
                        </a:spcBef>
                        <a:spcAft>
                          <a:spcPts val="0"/>
                        </a:spcAft>
                        <a:buNone/>
                      </a:pPr>
                      <a:r>
                        <a:rPr lang="es">
                          <a:solidFill>
                            <a:schemeClr val="lt1"/>
                          </a:solidFill>
                        </a:rPr>
                        <a:t>Scriptlet</a:t>
                      </a:r>
                      <a:endParaRPr>
                        <a:solidFill>
                          <a:schemeClr val="lt1"/>
                        </a:solidFill>
                      </a:endParaRPr>
                    </a:p>
                  </a:txBody>
                  <a:tcPr marT="91425" marB="91425" marR="91425" marL="91425">
                    <a:solidFill>
                      <a:srgbClr val="9900FF"/>
                    </a:solidFill>
                  </a:tcPr>
                </a:tc>
                <a:tc>
                  <a:txBody>
                    <a:bodyPr/>
                    <a:lstStyle/>
                    <a:p>
                      <a:pPr indent="0" lvl="0" marL="0" rtl="0" algn="ctr">
                        <a:spcBef>
                          <a:spcPts val="0"/>
                        </a:spcBef>
                        <a:spcAft>
                          <a:spcPts val="0"/>
                        </a:spcAft>
                        <a:buNone/>
                      </a:pPr>
                      <a:r>
                        <a:rPr lang="es">
                          <a:solidFill>
                            <a:srgbClr val="FF9900"/>
                          </a:solidFill>
                        </a:rPr>
                        <a:t>&lt;%</a:t>
                      </a:r>
                      <a:r>
                        <a:rPr lang="es"/>
                        <a:t> </a:t>
                      </a:r>
                      <a:r>
                        <a:rPr lang="es">
                          <a:solidFill>
                            <a:schemeClr val="lt1"/>
                          </a:solidFill>
                        </a:rPr>
                        <a:t>código java, 1 o muchas líneas</a:t>
                      </a:r>
                      <a:r>
                        <a:rPr lang="es"/>
                        <a:t> </a:t>
                      </a:r>
                      <a:r>
                        <a:rPr lang="es">
                          <a:solidFill>
                            <a:srgbClr val="FF9900"/>
                          </a:solidFill>
                        </a:rPr>
                        <a:t>%&gt;</a:t>
                      </a:r>
                      <a:endParaRPr>
                        <a:solidFill>
                          <a:srgbClr val="FF9900"/>
                        </a:solidFill>
                      </a:endParaRPr>
                    </a:p>
                  </a:txBody>
                  <a:tcPr marT="91425" marB="91425" marR="91425" marL="91425">
                    <a:solidFill>
                      <a:srgbClr val="9900FF"/>
                    </a:solidFill>
                  </a:tcPr>
                </a:tc>
              </a:tr>
              <a:tr h="381000">
                <a:tc>
                  <a:txBody>
                    <a:bodyPr/>
                    <a:lstStyle/>
                    <a:p>
                      <a:pPr indent="0" lvl="0" marL="0" rtl="0" algn="ctr">
                        <a:spcBef>
                          <a:spcPts val="0"/>
                        </a:spcBef>
                        <a:spcAft>
                          <a:spcPts val="0"/>
                        </a:spcAft>
                        <a:buNone/>
                      </a:pPr>
                      <a:r>
                        <a:rPr lang="es"/>
                        <a:t>Declaración</a:t>
                      </a:r>
                      <a:endParaRPr/>
                    </a:p>
                  </a:txBody>
                  <a:tcPr marT="91425" marB="91425" marR="91425" marL="91425"/>
                </a:tc>
                <a:tc>
                  <a:txBody>
                    <a:bodyPr/>
                    <a:lstStyle/>
                    <a:p>
                      <a:pPr indent="0" lvl="0" marL="0" rtl="0" algn="ctr">
                        <a:spcBef>
                          <a:spcPts val="0"/>
                        </a:spcBef>
                        <a:spcAft>
                          <a:spcPts val="0"/>
                        </a:spcAft>
                        <a:buNone/>
                      </a:pPr>
                      <a:r>
                        <a:rPr lang="es">
                          <a:solidFill>
                            <a:srgbClr val="FF9900"/>
                          </a:solidFill>
                        </a:rPr>
                        <a:t>&lt;%!</a:t>
                      </a:r>
                      <a:r>
                        <a:rPr lang="es"/>
                        <a:t> declaración de variable o método </a:t>
                      </a:r>
                      <a:r>
                        <a:rPr lang="es">
                          <a:solidFill>
                            <a:srgbClr val="FF9900"/>
                          </a:solidFill>
                        </a:rPr>
                        <a:t>%&gt;</a:t>
                      </a:r>
                      <a:endParaRPr>
                        <a:solidFill>
                          <a:srgbClr val="FF9900"/>
                        </a:solidFill>
                      </a:endParaRPr>
                    </a:p>
                  </a:txBody>
                  <a:tcPr marT="91425" marB="91425" marR="91425" marL="91425"/>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pic>
        <p:nvPicPr>
          <p:cNvPr id="1189" name="Google Shape;1189;p115"/>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1190" name="Google Shape;1190;p115"/>
          <p:cNvSpPr txBox="1"/>
          <p:nvPr/>
        </p:nvSpPr>
        <p:spPr>
          <a:xfrm>
            <a:off x="816863" y="332638"/>
            <a:ext cx="727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generar un JSP y mostrar un ejemplo con scriptles.</a:t>
            </a:r>
            <a:endParaRPr b="1" sz="1300">
              <a:solidFill>
                <a:schemeClr val="lt1"/>
              </a:solidFill>
              <a:latin typeface="Comfortaa"/>
              <a:ea typeface="Comfortaa"/>
              <a:cs typeface="Comfortaa"/>
              <a:sym typeface="Comfortaa"/>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pic>
        <p:nvPicPr>
          <p:cNvPr id="1195" name="Google Shape;1195;p116"/>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1196" name="Google Shape;1196;p116"/>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16"/>
          <p:cNvSpPr txBox="1"/>
          <p:nvPr/>
        </p:nvSpPr>
        <p:spPr>
          <a:xfrm>
            <a:off x="5158175" y="330350"/>
            <a:ext cx="2564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 </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aprendido cómo utilizar scriptles en un JSP.</a:t>
            </a:r>
            <a:endParaRPr b="1" sz="1300">
              <a:solidFill>
                <a:schemeClr val="lt1"/>
              </a:solidFill>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